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4"/>
  </p:sldMasterIdLst>
  <p:notesMasterIdLst>
    <p:notesMasterId r:id="rId40"/>
  </p:notesMasterIdLst>
  <p:sldIdLst>
    <p:sldId id="256" r:id="rId5"/>
    <p:sldId id="258" r:id="rId6"/>
    <p:sldId id="259" r:id="rId7"/>
    <p:sldId id="260" r:id="rId8"/>
    <p:sldId id="268" r:id="rId9"/>
    <p:sldId id="261" r:id="rId10"/>
    <p:sldId id="273" r:id="rId11"/>
    <p:sldId id="280" r:id="rId12"/>
    <p:sldId id="264" r:id="rId13"/>
    <p:sldId id="312" r:id="rId14"/>
    <p:sldId id="330" r:id="rId15"/>
    <p:sldId id="333" r:id="rId16"/>
    <p:sldId id="314" r:id="rId17"/>
    <p:sldId id="283" r:id="rId18"/>
    <p:sldId id="313" r:id="rId19"/>
    <p:sldId id="327" r:id="rId20"/>
    <p:sldId id="315" r:id="rId21"/>
    <p:sldId id="266" r:id="rId22"/>
    <p:sldId id="316" r:id="rId23"/>
    <p:sldId id="267" r:id="rId24"/>
    <p:sldId id="322" r:id="rId25"/>
    <p:sldId id="323" r:id="rId26"/>
    <p:sldId id="331" r:id="rId27"/>
    <p:sldId id="332" r:id="rId28"/>
    <p:sldId id="324" r:id="rId29"/>
    <p:sldId id="328" r:id="rId30"/>
    <p:sldId id="329" r:id="rId31"/>
    <p:sldId id="317" r:id="rId32"/>
    <p:sldId id="326" r:id="rId33"/>
    <p:sldId id="334" r:id="rId34"/>
    <p:sldId id="290" r:id="rId35"/>
    <p:sldId id="319" r:id="rId36"/>
    <p:sldId id="320" r:id="rId37"/>
    <p:sldId id="321" r:id="rId38"/>
    <p:sldId id="293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9E3F896-6A92-4D6C-9FF2-65080D08C479}">
          <p14:sldIdLst>
            <p14:sldId id="256"/>
            <p14:sldId id="258"/>
            <p14:sldId id="259"/>
            <p14:sldId id="260"/>
            <p14:sldId id="268"/>
            <p14:sldId id="261"/>
            <p14:sldId id="273"/>
            <p14:sldId id="280"/>
            <p14:sldId id="264"/>
            <p14:sldId id="312"/>
            <p14:sldId id="330"/>
            <p14:sldId id="333"/>
            <p14:sldId id="314"/>
            <p14:sldId id="283"/>
            <p14:sldId id="313"/>
            <p14:sldId id="327"/>
            <p14:sldId id="315"/>
            <p14:sldId id="266"/>
            <p14:sldId id="316"/>
            <p14:sldId id="267"/>
            <p14:sldId id="322"/>
            <p14:sldId id="323"/>
            <p14:sldId id="331"/>
            <p14:sldId id="332"/>
            <p14:sldId id="324"/>
            <p14:sldId id="328"/>
            <p14:sldId id="329"/>
            <p14:sldId id="317"/>
            <p14:sldId id="326"/>
            <p14:sldId id="334"/>
            <p14:sldId id="290"/>
            <p14:sldId id="319"/>
            <p14:sldId id="320"/>
            <p14:sldId id="321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6F6"/>
    <a:srgbClr val="EEF2F8"/>
    <a:srgbClr val="195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DC82A-8863-4FA7-8E8F-D4E8566354A8}" v="175" dt="2024-04-27T00:05:36.511"/>
    <p1510:client id="{2B21A511-81E5-4648-A19D-25CDA35D39CA}" v="1620" dt="2024-04-28T18:48:09.565"/>
    <p1510:client id="{42B7CE4F-268D-4BA6-9FBC-390FBE96DB23}" v="435" dt="2024-04-27T20:13:48.870"/>
    <p1510:client id="{4499650E-A625-47B5-AD62-160EBE2BDD38}" v="368" dt="2024-04-27T19:52:13.169"/>
    <p1510:client id="{463109F1-77BA-42D9-A626-D193235F3E61}" v="244" dt="2024-04-27T19:26:25.651"/>
    <p1510:client id="{4CD58304-0F78-4649-80CB-5A98F188D6A5}" v="124" dt="2024-04-27T22:06:37.245"/>
    <p1510:client id="{5B34BC9D-5B22-40C4-AC3B-D4E1E899F535}" v="435" dt="2024-04-27T19:28:12.084"/>
    <p1510:client id="{D685D54D-C609-435B-89E6-6C9E6C2128D5}" v="833" dt="2024-04-27T19:47:18.492"/>
    <p1510:client id="{DF96D5A1-91C3-43A9-ABCA-0B3519C97392}" v="644" dt="2024-04-27T18:47:59.589"/>
    <p1510:client id="{E52DEA18-B86E-4CAA-8B20-78A227A3A910}" v="329" dt="2024-04-28T00:39:43.065"/>
    <p1510:client id="{F1923348-B9EE-42C0-A402-455DCCAF5AED}" v="17" dt="2024-04-26T22:24:36.472"/>
    <p1510:client id="{FDAF7684-17AC-47F4-91D5-50D37000EBBE}" v="58" dt="2024-04-27T18:59:18.112"/>
  </p1510:revLst>
</p1510:revInfo>
</file>

<file path=ppt/tableStyles.xml><?xml version="1.0" encoding="utf-8"?>
<a:tblStyleLst xmlns:a="http://schemas.openxmlformats.org/drawingml/2006/main" def="{FD13160C-BA73-495B-868B-40E46482525E}">
  <a:tblStyle styleId="{FD13160C-BA73-495B-868B-40E4648252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1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747095ee2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747095ee2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80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96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557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26de651939d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26de651939d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907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6de651939d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26de651939d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6de651939d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26de651939d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827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902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26de651939d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26de651939d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778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76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(Folow the report)</a:t>
            </a:r>
            <a:br>
              <a:rPr lang="en" sz="3600"/>
            </a:br>
            <a:r>
              <a:rPr lang="en" sz="3600"/>
              <a:t>intro, problem statement, approach, results, conclusion.</a:t>
            </a: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342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696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818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938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32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358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714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747095ee2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747095ee2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899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26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834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314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308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049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747095ee2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747095ee2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26de651939d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26de651939d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53813" y="995900"/>
            <a:ext cx="2835000" cy="24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53813" y="3419225"/>
            <a:ext cx="28350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09585" y="884798"/>
            <a:ext cx="3371700" cy="3374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241334" y="4376325"/>
            <a:ext cx="3600636" cy="863933"/>
            <a:chOff x="241334" y="4376325"/>
            <a:chExt cx="3600636" cy="863933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241334" y="4376325"/>
              <a:ext cx="2372701" cy="863933"/>
              <a:chOff x="2088209" y="1489400"/>
              <a:chExt cx="2372701" cy="86393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>
              <a:off x="2224390" y="4775259"/>
              <a:ext cx="1617581" cy="144972"/>
              <a:chOff x="301875" y="4680900"/>
              <a:chExt cx="2553000" cy="144972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301875" y="468090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01875" y="476917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39" name="Google Shape;39;p2"/>
          <p:cNvGrpSpPr/>
          <p:nvPr/>
        </p:nvGrpSpPr>
        <p:grpSpPr>
          <a:xfrm>
            <a:off x="5670150" y="4351248"/>
            <a:ext cx="3623225" cy="732740"/>
            <a:chOff x="5670150" y="4351248"/>
            <a:chExt cx="3623225" cy="732740"/>
          </a:xfrm>
        </p:grpSpPr>
        <p:grpSp>
          <p:nvGrpSpPr>
            <p:cNvPr id="40" name="Google Shape;40;p2"/>
            <p:cNvGrpSpPr/>
            <p:nvPr/>
          </p:nvGrpSpPr>
          <p:grpSpPr>
            <a:xfrm flipH="1">
              <a:off x="5670150" y="4707775"/>
              <a:ext cx="3623225" cy="376213"/>
              <a:chOff x="331650" y="1633210"/>
              <a:chExt cx="3623225" cy="376213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331650" y="1633210"/>
                <a:ext cx="3585440" cy="338153"/>
              </a:xfrm>
              <a:custGeom>
                <a:avLst/>
                <a:gdLst/>
                <a:ahLst/>
                <a:cxnLst/>
                <a:rect l="l" t="t" r="r" b="b"/>
                <a:pathLst>
                  <a:path w="107156" h="18217" extrusionOk="0">
                    <a:moveTo>
                      <a:pt x="0" y="0"/>
                    </a:moveTo>
                    <a:lnTo>
                      <a:pt x="61347" y="0"/>
                    </a:lnTo>
                    <a:lnTo>
                      <a:pt x="79564" y="18217"/>
                    </a:lnTo>
                    <a:lnTo>
                      <a:pt x="107156" y="1821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2"/>
              <p:cNvSpPr/>
              <p:nvPr/>
            </p:nvSpPr>
            <p:spPr>
              <a:xfrm>
                <a:off x="3879275" y="1933823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8083863" y="4351248"/>
              <a:ext cx="1105712" cy="356536"/>
              <a:chOff x="4757450" y="1886500"/>
              <a:chExt cx="1105712" cy="356536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" name="Google Shape;45;p2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</p:grpSp>
      <p:grpSp>
        <p:nvGrpSpPr>
          <p:cNvPr id="46" name="Google Shape;46;p2"/>
          <p:cNvGrpSpPr/>
          <p:nvPr/>
        </p:nvGrpSpPr>
        <p:grpSpPr>
          <a:xfrm>
            <a:off x="5984981" y="80495"/>
            <a:ext cx="3255773" cy="804314"/>
            <a:chOff x="5984981" y="114945"/>
            <a:chExt cx="3255773" cy="804314"/>
          </a:xfrm>
        </p:grpSpPr>
        <p:sp>
          <p:nvSpPr>
            <p:cNvPr id="47" name="Google Shape;47;p2"/>
            <p:cNvSpPr/>
            <p:nvPr/>
          </p:nvSpPr>
          <p:spPr>
            <a:xfrm rot="-5400000">
              <a:off x="7362630" y="-958866"/>
              <a:ext cx="575024" cy="3181225"/>
            </a:xfrm>
            <a:custGeom>
              <a:avLst/>
              <a:gdLst/>
              <a:ahLst/>
              <a:cxnLst/>
              <a:rect l="l" t="t" r="r" b="b"/>
              <a:pathLst>
                <a:path w="28932" h="127249" extrusionOk="0">
                  <a:moveTo>
                    <a:pt x="0" y="127249"/>
                  </a:moveTo>
                  <a:lnTo>
                    <a:pt x="0" y="81975"/>
                  </a:lnTo>
                  <a:lnTo>
                    <a:pt x="19020" y="62419"/>
                  </a:lnTo>
                  <a:lnTo>
                    <a:pt x="19020" y="28933"/>
                  </a:lnTo>
                  <a:lnTo>
                    <a:pt x="28932" y="19021"/>
                  </a:lnTo>
                  <a:lnTo>
                    <a:pt x="28932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" name="Google Shape;48;p2"/>
            <p:cNvSpPr/>
            <p:nvPr/>
          </p:nvSpPr>
          <p:spPr>
            <a:xfrm rot="-5400000">
              <a:off x="5984981" y="3040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84577" y="162888"/>
              <a:ext cx="1241750" cy="384500"/>
            </a:xfrm>
            <a:custGeom>
              <a:avLst/>
              <a:gdLst/>
              <a:ahLst/>
              <a:cxnLst/>
              <a:rect l="l" t="t" r="r" b="b"/>
              <a:pathLst>
                <a:path w="49670" h="15380" extrusionOk="0">
                  <a:moveTo>
                    <a:pt x="49670" y="15380"/>
                  </a:moveTo>
                  <a:lnTo>
                    <a:pt x="31013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" name="Google Shape;50;p2"/>
            <p:cNvSpPr/>
            <p:nvPr/>
          </p:nvSpPr>
          <p:spPr>
            <a:xfrm rot="-5400000">
              <a:off x="6308981" y="1149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-95225" y="192875"/>
            <a:ext cx="2496000" cy="296275"/>
            <a:chOff x="-95225" y="192875"/>
            <a:chExt cx="2496000" cy="296275"/>
          </a:xfrm>
        </p:grpSpPr>
        <p:grpSp>
          <p:nvGrpSpPr>
            <p:cNvPr id="52" name="Google Shape;52;p2"/>
            <p:cNvGrpSpPr/>
            <p:nvPr/>
          </p:nvGrpSpPr>
          <p:grpSpPr>
            <a:xfrm>
              <a:off x="1354525" y="192875"/>
              <a:ext cx="460100" cy="119700"/>
              <a:chOff x="692675" y="192875"/>
              <a:chExt cx="460100" cy="119700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56" name="Google Shape;56;p2"/>
            <p:cNvCxnSpPr/>
            <p:nvPr/>
          </p:nvCxnSpPr>
          <p:spPr>
            <a:xfrm>
              <a:off x="-95225" y="489150"/>
              <a:ext cx="2496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2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4678105" y="1465250"/>
            <a:ext cx="3591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874725" y="1465250"/>
            <a:ext cx="3591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13" name="Google Shape;813;p22"/>
          <p:cNvGrpSpPr/>
          <p:nvPr/>
        </p:nvGrpSpPr>
        <p:grpSpPr>
          <a:xfrm>
            <a:off x="-319641" y="-418900"/>
            <a:ext cx="3468261" cy="863933"/>
            <a:chOff x="-319641" y="-418900"/>
            <a:chExt cx="3468261" cy="863933"/>
          </a:xfrm>
        </p:grpSpPr>
        <p:grpSp>
          <p:nvGrpSpPr>
            <p:cNvPr id="814" name="Google Shape;814;p22"/>
            <p:cNvGrpSpPr/>
            <p:nvPr/>
          </p:nvGrpSpPr>
          <p:grpSpPr>
            <a:xfrm>
              <a:off x="-319641" y="-418900"/>
              <a:ext cx="2372701" cy="863933"/>
              <a:chOff x="2088209" y="1489400"/>
              <a:chExt cx="2372701" cy="863933"/>
            </a:xfrm>
          </p:grpSpPr>
          <p:sp>
            <p:nvSpPr>
              <p:cNvPr id="815" name="Google Shape;815;p22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2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6" name="Google Shape;836;p22"/>
            <p:cNvGrpSpPr/>
            <p:nvPr/>
          </p:nvGrpSpPr>
          <p:grpSpPr>
            <a:xfrm>
              <a:off x="1531040" y="123409"/>
              <a:ext cx="1617581" cy="144972"/>
              <a:chOff x="301875" y="4680900"/>
              <a:chExt cx="2553000" cy="144972"/>
            </a:xfrm>
          </p:grpSpPr>
          <p:sp>
            <p:nvSpPr>
              <p:cNvPr id="837" name="Google Shape;837;p22"/>
              <p:cNvSpPr/>
              <p:nvPr/>
            </p:nvSpPr>
            <p:spPr>
              <a:xfrm>
                <a:off x="301875" y="468090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838" name="Google Shape;838;p22"/>
              <p:cNvSpPr/>
              <p:nvPr/>
            </p:nvSpPr>
            <p:spPr>
              <a:xfrm>
                <a:off x="301875" y="476917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839" name="Google Shape;839;p22"/>
          <p:cNvGrpSpPr/>
          <p:nvPr/>
        </p:nvGrpSpPr>
        <p:grpSpPr>
          <a:xfrm>
            <a:off x="8719050" y="-364475"/>
            <a:ext cx="204875" cy="3767400"/>
            <a:chOff x="8748325" y="1603725"/>
            <a:chExt cx="204875" cy="3767400"/>
          </a:xfrm>
        </p:grpSpPr>
        <p:grpSp>
          <p:nvGrpSpPr>
            <p:cNvPr id="840" name="Google Shape;840;p22"/>
            <p:cNvGrpSpPr/>
            <p:nvPr/>
          </p:nvGrpSpPr>
          <p:grpSpPr>
            <a:xfrm rot="5400000">
              <a:off x="8578125" y="4365675"/>
              <a:ext cx="460100" cy="119700"/>
              <a:chOff x="692675" y="192875"/>
              <a:chExt cx="460100" cy="119700"/>
            </a:xfrm>
          </p:grpSpPr>
          <p:sp>
            <p:nvSpPr>
              <p:cNvPr id="841" name="Google Shape;841;p22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844" name="Google Shape;844;p22"/>
            <p:cNvCxnSpPr/>
            <p:nvPr/>
          </p:nvCxnSpPr>
          <p:spPr>
            <a:xfrm rot="10800000">
              <a:off x="8953200" y="1603725"/>
              <a:ext cx="0" cy="3767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5" name="Google Shape;845;p22"/>
          <p:cNvGrpSpPr/>
          <p:nvPr/>
        </p:nvGrpSpPr>
        <p:grpSpPr>
          <a:xfrm rot="10800000">
            <a:off x="-95195" y="4712144"/>
            <a:ext cx="1105712" cy="356536"/>
            <a:chOff x="4757450" y="1886500"/>
            <a:chExt cx="1105712" cy="356536"/>
          </a:xfrm>
        </p:grpSpPr>
        <p:sp>
          <p:nvSpPr>
            <p:cNvPr id="846" name="Google Shape;846;p22"/>
            <p:cNvSpPr/>
            <p:nvPr/>
          </p:nvSpPr>
          <p:spPr>
            <a:xfrm>
              <a:off x="4781512" y="1913814"/>
              <a:ext cx="1081650" cy="329221"/>
            </a:xfrm>
            <a:custGeom>
              <a:avLst/>
              <a:gdLst/>
              <a:ahLst/>
              <a:cxnLst/>
              <a:rect l="l" t="t" r="r" b="b"/>
              <a:pathLst>
                <a:path w="43266" h="19312" extrusionOk="0">
                  <a:moveTo>
                    <a:pt x="0" y="0"/>
                  </a:moveTo>
                  <a:lnTo>
                    <a:pt x="25241" y="19312"/>
                  </a:lnTo>
                  <a:lnTo>
                    <a:pt x="43266" y="19219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7" name="Google Shape;847;p22"/>
            <p:cNvSpPr/>
            <p:nvPr/>
          </p:nvSpPr>
          <p:spPr>
            <a:xfrm>
              <a:off x="4757450" y="1886500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_2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2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23"/>
          <p:cNvSpPr txBox="1">
            <a:spLocks noGrp="1"/>
          </p:cNvSpPr>
          <p:nvPr>
            <p:ph type="body" idx="1"/>
          </p:nvPr>
        </p:nvSpPr>
        <p:spPr>
          <a:xfrm>
            <a:off x="713100" y="1136800"/>
            <a:ext cx="3858900" cy="3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1" name="Google Shape;851;p23"/>
          <p:cNvSpPr txBox="1">
            <a:spLocks noGrp="1"/>
          </p:cNvSpPr>
          <p:nvPr>
            <p:ph type="body" idx="2"/>
          </p:nvPr>
        </p:nvSpPr>
        <p:spPr>
          <a:xfrm>
            <a:off x="4572000" y="1136800"/>
            <a:ext cx="3858900" cy="3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2" name="Google Shape;85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53" name="Google Shape;853;p23"/>
          <p:cNvGrpSpPr/>
          <p:nvPr/>
        </p:nvGrpSpPr>
        <p:grpSpPr>
          <a:xfrm rot="10800000">
            <a:off x="-833194" y="4307595"/>
            <a:ext cx="3255773" cy="804314"/>
            <a:chOff x="5984981" y="114945"/>
            <a:chExt cx="3255773" cy="804314"/>
          </a:xfrm>
        </p:grpSpPr>
        <p:sp>
          <p:nvSpPr>
            <p:cNvPr id="854" name="Google Shape;854;p23"/>
            <p:cNvSpPr/>
            <p:nvPr/>
          </p:nvSpPr>
          <p:spPr>
            <a:xfrm rot="-5400000">
              <a:off x="7362630" y="-958866"/>
              <a:ext cx="575024" cy="3181225"/>
            </a:xfrm>
            <a:custGeom>
              <a:avLst/>
              <a:gdLst/>
              <a:ahLst/>
              <a:cxnLst/>
              <a:rect l="l" t="t" r="r" b="b"/>
              <a:pathLst>
                <a:path w="28932" h="127249" extrusionOk="0">
                  <a:moveTo>
                    <a:pt x="0" y="127249"/>
                  </a:moveTo>
                  <a:lnTo>
                    <a:pt x="0" y="81975"/>
                  </a:lnTo>
                  <a:lnTo>
                    <a:pt x="19020" y="62419"/>
                  </a:lnTo>
                  <a:lnTo>
                    <a:pt x="19020" y="28933"/>
                  </a:lnTo>
                  <a:lnTo>
                    <a:pt x="28932" y="19021"/>
                  </a:lnTo>
                  <a:lnTo>
                    <a:pt x="28932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5" name="Google Shape;855;p23"/>
            <p:cNvSpPr/>
            <p:nvPr/>
          </p:nvSpPr>
          <p:spPr>
            <a:xfrm rot="-5400000">
              <a:off x="5984981" y="3040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6384577" y="162888"/>
              <a:ext cx="1241750" cy="384500"/>
            </a:xfrm>
            <a:custGeom>
              <a:avLst/>
              <a:gdLst/>
              <a:ahLst/>
              <a:cxnLst/>
              <a:rect l="l" t="t" r="r" b="b"/>
              <a:pathLst>
                <a:path w="49670" h="15380" extrusionOk="0">
                  <a:moveTo>
                    <a:pt x="49670" y="15380"/>
                  </a:moveTo>
                  <a:lnTo>
                    <a:pt x="31013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7" name="Google Shape;857;p23"/>
            <p:cNvSpPr/>
            <p:nvPr/>
          </p:nvSpPr>
          <p:spPr>
            <a:xfrm rot="-5400000">
              <a:off x="6308981" y="1149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58" name="Google Shape;858;p23"/>
          <p:cNvGrpSpPr/>
          <p:nvPr/>
        </p:nvGrpSpPr>
        <p:grpSpPr>
          <a:xfrm rot="10800000">
            <a:off x="1308065" y="-362250"/>
            <a:ext cx="3503471" cy="863933"/>
            <a:chOff x="5703815" y="-277225"/>
            <a:chExt cx="3503471" cy="863933"/>
          </a:xfrm>
        </p:grpSpPr>
        <p:grpSp>
          <p:nvGrpSpPr>
            <p:cNvPr id="859" name="Google Shape;859;p23"/>
            <p:cNvGrpSpPr/>
            <p:nvPr/>
          </p:nvGrpSpPr>
          <p:grpSpPr>
            <a:xfrm>
              <a:off x="6834584" y="-277225"/>
              <a:ext cx="2372701" cy="863933"/>
              <a:chOff x="2088209" y="1489400"/>
              <a:chExt cx="2372701" cy="863933"/>
            </a:xfrm>
          </p:grpSpPr>
          <p:sp>
            <p:nvSpPr>
              <p:cNvPr id="860" name="Google Shape;860;p23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3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3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3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3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3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3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3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3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3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3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3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3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3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3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3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3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3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3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3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3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" name="Google Shape;881;p23"/>
            <p:cNvGrpSpPr/>
            <p:nvPr/>
          </p:nvGrpSpPr>
          <p:grpSpPr>
            <a:xfrm>
              <a:off x="5703815" y="-97578"/>
              <a:ext cx="1617581" cy="144972"/>
              <a:chOff x="301875" y="4428388"/>
              <a:chExt cx="2553000" cy="144972"/>
            </a:xfrm>
          </p:grpSpPr>
          <p:sp>
            <p:nvSpPr>
              <p:cNvPr id="882" name="Google Shape;882;p23"/>
              <p:cNvSpPr/>
              <p:nvPr/>
            </p:nvSpPr>
            <p:spPr>
              <a:xfrm>
                <a:off x="301875" y="4428388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883" name="Google Shape;883;p23"/>
              <p:cNvSpPr/>
              <p:nvPr/>
            </p:nvSpPr>
            <p:spPr>
              <a:xfrm>
                <a:off x="301875" y="451666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884" name="Google Shape;884;p23"/>
          <p:cNvGrpSpPr/>
          <p:nvPr/>
        </p:nvGrpSpPr>
        <p:grpSpPr>
          <a:xfrm rot="5400000">
            <a:off x="8152655" y="4531481"/>
            <a:ext cx="1105712" cy="356536"/>
            <a:chOff x="4757450" y="1886500"/>
            <a:chExt cx="1105712" cy="356536"/>
          </a:xfrm>
        </p:grpSpPr>
        <p:sp>
          <p:nvSpPr>
            <p:cNvPr id="885" name="Google Shape;885;p23"/>
            <p:cNvSpPr/>
            <p:nvPr/>
          </p:nvSpPr>
          <p:spPr>
            <a:xfrm>
              <a:off x="4781512" y="1913814"/>
              <a:ext cx="1081650" cy="329221"/>
            </a:xfrm>
            <a:custGeom>
              <a:avLst/>
              <a:gdLst/>
              <a:ahLst/>
              <a:cxnLst/>
              <a:rect l="l" t="t" r="r" b="b"/>
              <a:pathLst>
                <a:path w="43266" h="19312" extrusionOk="0">
                  <a:moveTo>
                    <a:pt x="0" y="0"/>
                  </a:moveTo>
                  <a:lnTo>
                    <a:pt x="25241" y="19312"/>
                  </a:lnTo>
                  <a:lnTo>
                    <a:pt x="43266" y="19219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6" name="Google Shape;886;p23"/>
            <p:cNvSpPr/>
            <p:nvPr/>
          </p:nvSpPr>
          <p:spPr>
            <a:xfrm>
              <a:off x="4757450" y="1886500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</p:spTree>
  </p:cSld>
  <p:clrMapOvr>
    <a:masterClrMapping/>
  </p:clrMapOvr>
  <p:transition spd="med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2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4"/>
          <p:cNvSpPr txBox="1">
            <a:spLocks noGrp="1"/>
          </p:cNvSpPr>
          <p:nvPr>
            <p:ph type="subTitle" idx="1"/>
          </p:nvPr>
        </p:nvSpPr>
        <p:spPr>
          <a:xfrm>
            <a:off x="937626" y="2843784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24"/>
          <p:cNvSpPr txBox="1">
            <a:spLocks noGrp="1"/>
          </p:cNvSpPr>
          <p:nvPr>
            <p:ph type="subTitle" idx="2"/>
          </p:nvPr>
        </p:nvSpPr>
        <p:spPr>
          <a:xfrm>
            <a:off x="3484350" y="2843784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4"/>
          <p:cNvSpPr txBox="1">
            <a:spLocks noGrp="1"/>
          </p:cNvSpPr>
          <p:nvPr>
            <p:ph type="subTitle" idx="3"/>
          </p:nvPr>
        </p:nvSpPr>
        <p:spPr>
          <a:xfrm>
            <a:off x="6031074" y="2843784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24"/>
          <p:cNvSpPr txBox="1">
            <a:spLocks noGrp="1"/>
          </p:cNvSpPr>
          <p:nvPr>
            <p:ph type="subTitle" idx="4"/>
          </p:nvPr>
        </p:nvSpPr>
        <p:spPr>
          <a:xfrm>
            <a:off x="937625" y="241401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94" name="Google Shape;894;p24"/>
          <p:cNvSpPr txBox="1">
            <a:spLocks noGrp="1"/>
          </p:cNvSpPr>
          <p:nvPr>
            <p:ph type="subTitle" idx="5"/>
          </p:nvPr>
        </p:nvSpPr>
        <p:spPr>
          <a:xfrm>
            <a:off x="3484350" y="241401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95" name="Google Shape;895;p24"/>
          <p:cNvSpPr txBox="1">
            <a:spLocks noGrp="1"/>
          </p:cNvSpPr>
          <p:nvPr>
            <p:ph type="subTitle" idx="6"/>
          </p:nvPr>
        </p:nvSpPr>
        <p:spPr>
          <a:xfrm>
            <a:off x="6031075" y="241401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896" name="Google Shape;896;p24"/>
          <p:cNvGrpSpPr/>
          <p:nvPr/>
        </p:nvGrpSpPr>
        <p:grpSpPr>
          <a:xfrm rot="10800000">
            <a:off x="2942940" y="4660625"/>
            <a:ext cx="3503471" cy="863933"/>
            <a:chOff x="5703815" y="-277225"/>
            <a:chExt cx="3503471" cy="863933"/>
          </a:xfrm>
        </p:grpSpPr>
        <p:grpSp>
          <p:nvGrpSpPr>
            <p:cNvPr id="897" name="Google Shape;897;p24"/>
            <p:cNvGrpSpPr/>
            <p:nvPr/>
          </p:nvGrpSpPr>
          <p:grpSpPr>
            <a:xfrm>
              <a:off x="6834584" y="-277225"/>
              <a:ext cx="2372701" cy="863933"/>
              <a:chOff x="2088209" y="1489400"/>
              <a:chExt cx="2372701" cy="863933"/>
            </a:xfrm>
          </p:grpSpPr>
          <p:sp>
            <p:nvSpPr>
              <p:cNvPr id="898" name="Google Shape;898;p24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4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4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4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4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4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4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4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4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4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4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4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4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4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4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4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4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4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919;p24"/>
            <p:cNvGrpSpPr/>
            <p:nvPr/>
          </p:nvGrpSpPr>
          <p:grpSpPr>
            <a:xfrm>
              <a:off x="5703815" y="306097"/>
              <a:ext cx="1617581" cy="144972"/>
              <a:chOff x="301875" y="4832063"/>
              <a:chExt cx="2553000" cy="144972"/>
            </a:xfrm>
          </p:grpSpPr>
          <p:sp>
            <p:nvSpPr>
              <p:cNvPr id="920" name="Google Shape;920;p24"/>
              <p:cNvSpPr/>
              <p:nvPr/>
            </p:nvSpPr>
            <p:spPr>
              <a:xfrm>
                <a:off x="301875" y="4832063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301875" y="4920335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922" name="Google Shape;922;p24"/>
          <p:cNvGrpSpPr/>
          <p:nvPr/>
        </p:nvGrpSpPr>
        <p:grpSpPr>
          <a:xfrm rot="10800000">
            <a:off x="5" y="148756"/>
            <a:ext cx="1105712" cy="356536"/>
            <a:chOff x="4757450" y="1886500"/>
            <a:chExt cx="1105712" cy="356536"/>
          </a:xfrm>
        </p:grpSpPr>
        <p:sp>
          <p:nvSpPr>
            <p:cNvPr id="923" name="Google Shape;923;p24"/>
            <p:cNvSpPr/>
            <p:nvPr/>
          </p:nvSpPr>
          <p:spPr>
            <a:xfrm>
              <a:off x="4781512" y="1913814"/>
              <a:ext cx="1081650" cy="329221"/>
            </a:xfrm>
            <a:custGeom>
              <a:avLst/>
              <a:gdLst/>
              <a:ahLst/>
              <a:cxnLst/>
              <a:rect l="l" t="t" r="r" b="b"/>
              <a:pathLst>
                <a:path w="43266" h="19312" extrusionOk="0">
                  <a:moveTo>
                    <a:pt x="0" y="0"/>
                  </a:moveTo>
                  <a:lnTo>
                    <a:pt x="25241" y="19312"/>
                  </a:lnTo>
                  <a:lnTo>
                    <a:pt x="43266" y="19219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" name="Google Shape;924;p24"/>
            <p:cNvSpPr/>
            <p:nvPr/>
          </p:nvSpPr>
          <p:spPr>
            <a:xfrm>
              <a:off x="4757450" y="1886500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25" name="Google Shape;925;p24"/>
          <p:cNvGrpSpPr/>
          <p:nvPr/>
        </p:nvGrpSpPr>
        <p:grpSpPr>
          <a:xfrm rot="5400000">
            <a:off x="8214825" y="-694425"/>
            <a:ext cx="204875" cy="1891200"/>
            <a:chOff x="8748325" y="3479925"/>
            <a:chExt cx="204875" cy="1891200"/>
          </a:xfrm>
        </p:grpSpPr>
        <p:grpSp>
          <p:nvGrpSpPr>
            <p:cNvPr id="926" name="Google Shape;926;p24"/>
            <p:cNvGrpSpPr/>
            <p:nvPr/>
          </p:nvGrpSpPr>
          <p:grpSpPr>
            <a:xfrm rot="5400000">
              <a:off x="8578125" y="4365675"/>
              <a:ext cx="460100" cy="119700"/>
              <a:chOff x="692675" y="192875"/>
              <a:chExt cx="460100" cy="119700"/>
            </a:xfrm>
          </p:grpSpPr>
          <p:sp>
            <p:nvSpPr>
              <p:cNvPr id="927" name="Google Shape;927;p24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929" name="Google Shape;929;p24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930" name="Google Shape;930;p24"/>
            <p:cNvCxnSpPr/>
            <p:nvPr/>
          </p:nvCxnSpPr>
          <p:spPr>
            <a:xfrm rot="10800000">
              <a:off x="8953200" y="3479925"/>
              <a:ext cx="0" cy="1891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med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2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7"/>
          <p:cNvSpPr txBox="1">
            <a:spLocks noGrp="1"/>
          </p:cNvSpPr>
          <p:nvPr>
            <p:ph type="subTitle" idx="1"/>
          </p:nvPr>
        </p:nvSpPr>
        <p:spPr>
          <a:xfrm>
            <a:off x="778014" y="2171085"/>
            <a:ext cx="21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7"/>
          <p:cNvSpPr txBox="1">
            <a:spLocks noGrp="1"/>
          </p:cNvSpPr>
          <p:nvPr>
            <p:ph type="subTitle" idx="2"/>
          </p:nvPr>
        </p:nvSpPr>
        <p:spPr>
          <a:xfrm>
            <a:off x="3486876" y="2171085"/>
            <a:ext cx="21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7"/>
          <p:cNvSpPr txBox="1">
            <a:spLocks noGrp="1"/>
          </p:cNvSpPr>
          <p:nvPr>
            <p:ph type="subTitle" idx="3"/>
          </p:nvPr>
        </p:nvSpPr>
        <p:spPr>
          <a:xfrm>
            <a:off x="778014" y="3909275"/>
            <a:ext cx="21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7"/>
          <p:cNvSpPr txBox="1">
            <a:spLocks noGrp="1"/>
          </p:cNvSpPr>
          <p:nvPr>
            <p:ph type="subTitle" idx="4"/>
          </p:nvPr>
        </p:nvSpPr>
        <p:spPr>
          <a:xfrm>
            <a:off x="3486876" y="3909275"/>
            <a:ext cx="21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7"/>
          <p:cNvSpPr txBox="1">
            <a:spLocks noGrp="1"/>
          </p:cNvSpPr>
          <p:nvPr>
            <p:ph type="subTitle" idx="5"/>
          </p:nvPr>
        </p:nvSpPr>
        <p:spPr>
          <a:xfrm>
            <a:off x="6195739" y="2171085"/>
            <a:ext cx="21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7"/>
          <p:cNvSpPr txBox="1">
            <a:spLocks noGrp="1"/>
          </p:cNvSpPr>
          <p:nvPr>
            <p:ph type="subTitle" idx="6"/>
          </p:nvPr>
        </p:nvSpPr>
        <p:spPr>
          <a:xfrm>
            <a:off x="6195739" y="3909275"/>
            <a:ext cx="21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27"/>
          <p:cNvSpPr txBox="1">
            <a:spLocks noGrp="1"/>
          </p:cNvSpPr>
          <p:nvPr>
            <p:ph type="subTitle" idx="7"/>
          </p:nvPr>
        </p:nvSpPr>
        <p:spPr>
          <a:xfrm>
            <a:off x="776375" y="1909600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39" name="Google Shape;1039;p27"/>
          <p:cNvSpPr txBox="1">
            <a:spLocks noGrp="1"/>
          </p:cNvSpPr>
          <p:nvPr>
            <p:ph type="subTitle" idx="8"/>
          </p:nvPr>
        </p:nvSpPr>
        <p:spPr>
          <a:xfrm>
            <a:off x="3485233" y="1909600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40" name="Google Shape;1040;p27"/>
          <p:cNvSpPr txBox="1">
            <a:spLocks noGrp="1"/>
          </p:cNvSpPr>
          <p:nvPr>
            <p:ph type="subTitle" idx="9"/>
          </p:nvPr>
        </p:nvSpPr>
        <p:spPr>
          <a:xfrm>
            <a:off x="6194091" y="1909600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41" name="Google Shape;1041;p27"/>
          <p:cNvSpPr txBox="1">
            <a:spLocks noGrp="1"/>
          </p:cNvSpPr>
          <p:nvPr>
            <p:ph type="subTitle" idx="13"/>
          </p:nvPr>
        </p:nvSpPr>
        <p:spPr>
          <a:xfrm>
            <a:off x="776375" y="3646653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42" name="Google Shape;1042;p27"/>
          <p:cNvSpPr txBox="1">
            <a:spLocks noGrp="1"/>
          </p:cNvSpPr>
          <p:nvPr>
            <p:ph type="subTitle" idx="14"/>
          </p:nvPr>
        </p:nvSpPr>
        <p:spPr>
          <a:xfrm>
            <a:off x="3485233" y="3646653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43" name="Google Shape;1043;p27"/>
          <p:cNvSpPr txBox="1">
            <a:spLocks noGrp="1"/>
          </p:cNvSpPr>
          <p:nvPr>
            <p:ph type="subTitle" idx="15"/>
          </p:nvPr>
        </p:nvSpPr>
        <p:spPr>
          <a:xfrm>
            <a:off x="6194091" y="3646653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1044" name="Google Shape;1044;p27"/>
          <p:cNvGrpSpPr/>
          <p:nvPr/>
        </p:nvGrpSpPr>
        <p:grpSpPr>
          <a:xfrm rot="10800000">
            <a:off x="-833194" y="4307595"/>
            <a:ext cx="3255773" cy="804314"/>
            <a:chOff x="5984981" y="114945"/>
            <a:chExt cx="3255773" cy="804314"/>
          </a:xfrm>
        </p:grpSpPr>
        <p:sp>
          <p:nvSpPr>
            <p:cNvPr id="1045" name="Google Shape;1045;p27"/>
            <p:cNvSpPr/>
            <p:nvPr/>
          </p:nvSpPr>
          <p:spPr>
            <a:xfrm rot="-5400000">
              <a:off x="7362630" y="-958866"/>
              <a:ext cx="575024" cy="3181225"/>
            </a:xfrm>
            <a:custGeom>
              <a:avLst/>
              <a:gdLst/>
              <a:ahLst/>
              <a:cxnLst/>
              <a:rect l="l" t="t" r="r" b="b"/>
              <a:pathLst>
                <a:path w="28932" h="127249" extrusionOk="0">
                  <a:moveTo>
                    <a:pt x="0" y="127249"/>
                  </a:moveTo>
                  <a:lnTo>
                    <a:pt x="0" y="81975"/>
                  </a:lnTo>
                  <a:lnTo>
                    <a:pt x="19020" y="62419"/>
                  </a:lnTo>
                  <a:lnTo>
                    <a:pt x="19020" y="28933"/>
                  </a:lnTo>
                  <a:lnTo>
                    <a:pt x="28932" y="19021"/>
                  </a:lnTo>
                  <a:lnTo>
                    <a:pt x="28932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6" name="Google Shape;1046;p27"/>
            <p:cNvSpPr/>
            <p:nvPr/>
          </p:nvSpPr>
          <p:spPr>
            <a:xfrm rot="-5400000">
              <a:off x="5984981" y="3040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6384577" y="162888"/>
              <a:ext cx="1241750" cy="384500"/>
            </a:xfrm>
            <a:custGeom>
              <a:avLst/>
              <a:gdLst/>
              <a:ahLst/>
              <a:cxnLst/>
              <a:rect l="l" t="t" r="r" b="b"/>
              <a:pathLst>
                <a:path w="49670" h="15380" extrusionOk="0">
                  <a:moveTo>
                    <a:pt x="49670" y="15380"/>
                  </a:moveTo>
                  <a:lnTo>
                    <a:pt x="31013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8" name="Google Shape;1048;p27"/>
            <p:cNvSpPr/>
            <p:nvPr/>
          </p:nvSpPr>
          <p:spPr>
            <a:xfrm rot="-5400000">
              <a:off x="6308981" y="1149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049" name="Google Shape;1049;p27"/>
          <p:cNvGrpSpPr/>
          <p:nvPr/>
        </p:nvGrpSpPr>
        <p:grpSpPr>
          <a:xfrm>
            <a:off x="3856965" y="-324425"/>
            <a:ext cx="3503471" cy="863933"/>
            <a:chOff x="5703815" y="-277225"/>
            <a:chExt cx="3503471" cy="863933"/>
          </a:xfrm>
        </p:grpSpPr>
        <p:grpSp>
          <p:nvGrpSpPr>
            <p:cNvPr id="1050" name="Google Shape;1050;p27"/>
            <p:cNvGrpSpPr/>
            <p:nvPr/>
          </p:nvGrpSpPr>
          <p:grpSpPr>
            <a:xfrm>
              <a:off x="6834584" y="-277225"/>
              <a:ext cx="2372701" cy="863933"/>
              <a:chOff x="2088209" y="1489400"/>
              <a:chExt cx="2372701" cy="863933"/>
            </a:xfrm>
          </p:grpSpPr>
          <p:sp>
            <p:nvSpPr>
              <p:cNvPr id="1051" name="Google Shape;1051;p27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7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7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7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7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7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7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7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7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7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7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7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7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7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7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7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7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7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7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7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7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7"/>
            <p:cNvGrpSpPr/>
            <p:nvPr/>
          </p:nvGrpSpPr>
          <p:grpSpPr>
            <a:xfrm>
              <a:off x="5703815" y="154934"/>
              <a:ext cx="1617581" cy="144972"/>
              <a:chOff x="301875" y="4680900"/>
              <a:chExt cx="2553000" cy="144972"/>
            </a:xfrm>
          </p:grpSpPr>
          <p:sp>
            <p:nvSpPr>
              <p:cNvPr id="1073" name="Google Shape;1073;p27"/>
              <p:cNvSpPr/>
              <p:nvPr/>
            </p:nvSpPr>
            <p:spPr>
              <a:xfrm>
                <a:off x="301875" y="468090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074" name="Google Shape;1074;p27"/>
              <p:cNvSpPr/>
              <p:nvPr/>
            </p:nvSpPr>
            <p:spPr>
              <a:xfrm>
                <a:off x="301875" y="476917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1075" name="Google Shape;1075;p27"/>
          <p:cNvGrpSpPr/>
          <p:nvPr/>
        </p:nvGrpSpPr>
        <p:grpSpPr>
          <a:xfrm rot="5400000">
            <a:off x="8152655" y="4531481"/>
            <a:ext cx="1105712" cy="356536"/>
            <a:chOff x="4757450" y="1886500"/>
            <a:chExt cx="1105712" cy="356536"/>
          </a:xfrm>
        </p:grpSpPr>
        <p:sp>
          <p:nvSpPr>
            <p:cNvPr id="1076" name="Google Shape;1076;p27"/>
            <p:cNvSpPr/>
            <p:nvPr/>
          </p:nvSpPr>
          <p:spPr>
            <a:xfrm>
              <a:off x="4781512" y="1913814"/>
              <a:ext cx="1081650" cy="329221"/>
            </a:xfrm>
            <a:custGeom>
              <a:avLst/>
              <a:gdLst/>
              <a:ahLst/>
              <a:cxnLst/>
              <a:rect l="l" t="t" r="r" b="b"/>
              <a:pathLst>
                <a:path w="43266" h="19312" extrusionOk="0">
                  <a:moveTo>
                    <a:pt x="0" y="0"/>
                  </a:moveTo>
                  <a:lnTo>
                    <a:pt x="25241" y="19312"/>
                  </a:lnTo>
                  <a:lnTo>
                    <a:pt x="43266" y="19219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7" name="Google Shape;1077;p27"/>
            <p:cNvSpPr/>
            <p:nvPr/>
          </p:nvSpPr>
          <p:spPr>
            <a:xfrm>
              <a:off x="4757450" y="1886500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</p:spTree>
  </p:cSld>
  <p:clrMapOvr>
    <a:masterClrMapping/>
  </p:clrMapOvr>
  <p:transition spd="med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2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28" name="Google Shape;1128;p29"/>
          <p:cNvGrpSpPr/>
          <p:nvPr/>
        </p:nvGrpSpPr>
        <p:grpSpPr>
          <a:xfrm>
            <a:off x="-319641" y="-418900"/>
            <a:ext cx="3468261" cy="863933"/>
            <a:chOff x="-319641" y="-418900"/>
            <a:chExt cx="3468261" cy="863933"/>
          </a:xfrm>
        </p:grpSpPr>
        <p:grpSp>
          <p:nvGrpSpPr>
            <p:cNvPr id="1129" name="Google Shape;1129;p29"/>
            <p:cNvGrpSpPr/>
            <p:nvPr/>
          </p:nvGrpSpPr>
          <p:grpSpPr>
            <a:xfrm>
              <a:off x="-319641" y="-418900"/>
              <a:ext cx="2372701" cy="863933"/>
              <a:chOff x="2088209" y="1489400"/>
              <a:chExt cx="2372701" cy="863933"/>
            </a:xfrm>
          </p:grpSpPr>
          <p:sp>
            <p:nvSpPr>
              <p:cNvPr id="1130" name="Google Shape;1130;p29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9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9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9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9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9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9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9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9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9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9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9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9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9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9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9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9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9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9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9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" name="Google Shape;1151;p29"/>
            <p:cNvGrpSpPr/>
            <p:nvPr/>
          </p:nvGrpSpPr>
          <p:grpSpPr>
            <a:xfrm>
              <a:off x="1531040" y="123409"/>
              <a:ext cx="1617581" cy="144972"/>
              <a:chOff x="301875" y="4680900"/>
              <a:chExt cx="2553000" cy="144972"/>
            </a:xfrm>
          </p:grpSpPr>
          <p:sp>
            <p:nvSpPr>
              <p:cNvPr id="1152" name="Google Shape;1152;p29"/>
              <p:cNvSpPr/>
              <p:nvPr/>
            </p:nvSpPr>
            <p:spPr>
              <a:xfrm>
                <a:off x="301875" y="468090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153" name="Google Shape;1153;p29"/>
              <p:cNvSpPr/>
              <p:nvPr/>
            </p:nvSpPr>
            <p:spPr>
              <a:xfrm>
                <a:off x="301875" y="476917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1154" name="Google Shape;1154;p29"/>
          <p:cNvGrpSpPr/>
          <p:nvPr/>
        </p:nvGrpSpPr>
        <p:grpSpPr>
          <a:xfrm>
            <a:off x="8719050" y="-364475"/>
            <a:ext cx="204875" cy="3767400"/>
            <a:chOff x="8748325" y="1603725"/>
            <a:chExt cx="204875" cy="3767400"/>
          </a:xfrm>
        </p:grpSpPr>
        <p:grpSp>
          <p:nvGrpSpPr>
            <p:cNvPr id="1155" name="Google Shape;1155;p29"/>
            <p:cNvGrpSpPr/>
            <p:nvPr/>
          </p:nvGrpSpPr>
          <p:grpSpPr>
            <a:xfrm rot="5400000">
              <a:off x="8578125" y="4365675"/>
              <a:ext cx="460100" cy="119700"/>
              <a:chOff x="692675" y="192875"/>
              <a:chExt cx="460100" cy="119700"/>
            </a:xfrm>
          </p:grpSpPr>
          <p:sp>
            <p:nvSpPr>
              <p:cNvPr id="1156" name="Google Shape;1156;p29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157" name="Google Shape;1157;p29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158" name="Google Shape;1158;p29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1159" name="Google Shape;1159;p29"/>
            <p:cNvCxnSpPr/>
            <p:nvPr/>
          </p:nvCxnSpPr>
          <p:spPr>
            <a:xfrm rot="10800000">
              <a:off x="8953200" y="1603725"/>
              <a:ext cx="0" cy="3767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60" name="Google Shape;1160;p29"/>
          <p:cNvGrpSpPr/>
          <p:nvPr/>
        </p:nvGrpSpPr>
        <p:grpSpPr>
          <a:xfrm rot="10800000">
            <a:off x="-95195" y="4712144"/>
            <a:ext cx="1105712" cy="356536"/>
            <a:chOff x="4757450" y="1886500"/>
            <a:chExt cx="1105712" cy="356536"/>
          </a:xfrm>
        </p:grpSpPr>
        <p:sp>
          <p:nvSpPr>
            <p:cNvPr id="1161" name="Google Shape;1161;p29"/>
            <p:cNvSpPr/>
            <p:nvPr/>
          </p:nvSpPr>
          <p:spPr>
            <a:xfrm>
              <a:off x="4781512" y="1913814"/>
              <a:ext cx="1081650" cy="329221"/>
            </a:xfrm>
            <a:custGeom>
              <a:avLst/>
              <a:gdLst/>
              <a:ahLst/>
              <a:cxnLst/>
              <a:rect l="l" t="t" r="r" b="b"/>
              <a:pathLst>
                <a:path w="43266" h="19312" extrusionOk="0">
                  <a:moveTo>
                    <a:pt x="0" y="0"/>
                  </a:moveTo>
                  <a:lnTo>
                    <a:pt x="25241" y="19312"/>
                  </a:lnTo>
                  <a:lnTo>
                    <a:pt x="43266" y="19219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2" name="Google Shape;1162;p29"/>
            <p:cNvSpPr/>
            <p:nvPr/>
          </p:nvSpPr>
          <p:spPr>
            <a:xfrm>
              <a:off x="4757450" y="1886500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</p:spTree>
  </p:cSld>
  <p:clrMapOvr>
    <a:masterClrMapping/>
  </p:clrMapOvr>
  <p:transition spd="med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3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66" name="Google Shape;1166;p30"/>
          <p:cNvGrpSpPr/>
          <p:nvPr/>
        </p:nvGrpSpPr>
        <p:grpSpPr>
          <a:xfrm>
            <a:off x="5164234" y="4603900"/>
            <a:ext cx="3451186" cy="863933"/>
            <a:chOff x="5164234" y="4603900"/>
            <a:chExt cx="3451186" cy="863933"/>
          </a:xfrm>
        </p:grpSpPr>
        <p:grpSp>
          <p:nvGrpSpPr>
            <p:cNvPr id="1167" name="Google Shape;1167;p30"/>
            <p:cNvGrpSpPr/>
            <p:nvPr/>
          </p:nvGrpSpPr>
          <p:grpSpPr>
            <a:xfrm>
              <a:off x="5164234" y="4603900"/>
              <a:ext cx="2372701" cy="863933"/>
              <a:chOff x="2088209" y="1489400"/>
              <a:chExt cx="2372701" cy="863933"/>
            </a:xfrm>
          </p:grpSpPr>
          <p:sp>
            <p:nvSpPr>
              <p:cNvPr id="1168" name="Google Shape;1168;p30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0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0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0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0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0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0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0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0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0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0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0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0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0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0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0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0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0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0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0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0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9" name="Google Shape;1189;p30"/>
            <p:cNvGrpSpPr/>
            <p:nvPr/>
          </p:nvGrpSpPr>
          <p:grpSpPr>
            <a:xfrm>
              <a:off x="6997840" y="4756334"/>
              <a:ext cx="1617581" cy="144972"/>
              <a:chOff x="301875" y="4680900"/>
              <a:chExt cx="2553000" cy="144972"/>
            </a:xfrm>
          </p:grpSpPr>
          <p:sp>
            <p:nvSpPr>
              <p:cNvPr id="1190" name="Google Shape;1190;p30"/>
              <p:cNvSpPr/>
              <p:nvPr/>
            </p:nvSpPr>
            <p:spPr>
              <a:xfrm>
                <a:off x="301875" y="468090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191" name="Google Shape;1191;p30"/>
              <p:cNvSpPr/>
              <p:nvPr/>
            </p:nvSpPr>
            <p:spPr>
              <a:xfrm>
                <a:off x="301875" y="476917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1192" name="Google Shape;1192;p30"/>
          <p:cNvGrpSpPr/>
          <p:nvPr/>
        </p:nvGrpSpPr>
        <p:grpSpPr>
          <a:xfrm>
            <a:off x="5969288" y="103000"/>
            <a:ext cx="3674700" cy="222725"/>
            <a:chOff x="5969288" y="103000"/>
            <a:chExt cx="3674700" cy="222725"/>
          </a:xfrm>
        </p:grpSpPr>
        <p:grpSp>
          <p:nvGrpSpPr>
            <p:cNvPr id="1193" name="Google Shape;1193;p30"/>
            <p:cNvGrpSpPr/>
            <p:nvPr/>
          </p:nvGrpSpPr>
          <p:grpSpPr>
            <a:xfrm>
              <a:off x="6347488" y="103000"/>
              <a:ext cx="460100" cy="119700"/>
              <a:chOff x="692675" y="192875"/>
              <a:chExt cx="460100" cy="119700"/>
            </a:xfrm>
          </p:grpSpPr>
          <p:sp>
            <p:nvSpPr>
              <p:cNvPr id="1194" name="Google Shape;1194;p30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195" name="Google Shape;1195;p30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196" name="Google Shape;1196;p30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1197" name="Google Shape;1197;p30"/>
            <p:cNvCxnSpPr/>
            <p:nvPr/>
          </p:nvCxnSpPr>
          <p:spPr>
            <a:xfrm>
              <a:off x="5969288" y="325725"/>
              <a:ext cx="3674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8" name="Google Shape;1198;p30"/>
          <p:cNvGrpSpPr/>
          <p:nvPr/>
        </p:nvGrpSpPr>
        <p:grpSpPr>
          <a:xfrm>
            <a:off x="55693" y="-214144"/>
            <a:ext cx="442790" cy="5433924"/>
            <a:chOff x="55693" y="-214144"/>
            <a:chExt cx="442790" cy="5433924"/>
          </a:xfrm>
        </p:grpSpPr>
        <p:grpSp>
          <p:nvGrpSpPr>
            <p:cNvPr id="1199" name="Google Shape;1199;p30"/>
            <p:cNvGrpSpPr/>
            <p:nvPr/>
          </p:nvGrpSpPr>
          <p:grpSpPr>
            <a:xfrm rot="-5400000" flipH="1">
              <a:off x="-1501237" y="1409362"/>
              <a:ext cx="3623225" cy="376213"/>
              <a:chOff x="331650" y="1633210"/>
              <a:chExt cx="3623225" cy="376213"/>
            </a:xfrm>
          </p:grpSpPr>
          <p:sp>
            <p:nvSpPr>
              <p:cNvPr id="1200" name="Google Shape;1200;p30"/>
              <p:cNvSpPr/>
              <p:nvPr/>
            </p:nvSpPr>
            <p:spPr>
              <a:xfrm>
                <a:off x="331650" y="1633210"/>
                <a:ext cx="3585440" cy="338153"/>
              </a:xfrm>
              <a:custGeom>
                <a:avLst/>
                <a:gdLst/>
                <a:ahLst/>
                <a:cxnLst/>
                <a:rect l="l" t="t" r="r" b="b"/>
                <a:pathLst>
                  <a:path w="107156" h="18217" extrusionOk="0">
                    <a:moveTo>
                      <a:pt x="0" y="0"/>
                    </a:moveTo>
                    <a:lnTo>
                      <a:pt x="61347" y="0"/>
                    </a:lnTo>
                    <a:lnTo>
                      <a:pt x="79564" y="18217"/>
                    </a:lnTo>
                    <a:lnTo>
                      <a:pt x="107156" y="1821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1" name="Google Shape;1201;p30"/>
              <p:cNvSpPr/>
              <p:nvPr/>
            </p:nvSpPr>
            <p:spPr>
              <a:xfrm>
                <a:off x="3879275" y="1933823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1202" name="Google Shape;1202;p30"/>
            <p:cNvGrpSpPr/>
            <p:nvPr/>
          </p:nvGrpSpPr>
          <p:grpSpPr>
            <a:xfrm rot="5400000">
              <a:off x="-318895" y="4488656"/>
              <a:ext cx="1105712" cy="356536"/>
              <a:chOff x="4757450" y="1886500"/>
              <a:chExt cx="1105712" cy="356536"/>
            </a:xfrm>
          </p:grpSpPr>
          <p:sp>
            <p:nvSpPr>
              <p:cNvPr id="1203" name="Google Shape;1203;p30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4" name="Google Shape;1204;p30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</p:grpSp>
    </p:spTree>
  </p:cSld>
  <p:clrMapOvr>
    <a:masterClrMapping/>
  </p:clrMapOvr>
  <p:transition spd="med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3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31"/>
          <p:cNvSpPr txBox="1">
            <a:spLocks noGrp="1"/>
          </p:cNvSpPr>
          <p:nvPr>
            <p:ph type="title"/>
          </p:nvPr>
        </p:nvSpPr>
        <p:spPr>
          <a:xfrm>
            <a:off x="713275" y="732652"/>
            <a:ext cx="3800400" cy="8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31"/>
          <p:cNvSpPr txBox="1">
            <a:spLocks noGrp="1"/>
          </p:cNvSpPr>
          <p:nvPr>
            <p:ph type="subTitle" idx="1"/>
          </p:nvPr>
        </p:nvSpPr>
        <p:spPr>
          <a:xfrm>
            <a:off x="713225" y="1601752"/>
            <a:ext cx="3800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31"/>
          <p:cNvSpPr txBox="1"/>
          <p:nvPr/>
        </p:nvSpPr>
        <p:spPr>
          <a:xfrm>
            <a:off x="713275" y="3299038"/>
            <a:ext cx="38004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 b="1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0" name="Google Shape;1210;p31"/>
          <p:cNvSpPr>
            <a:spLocks noGrp="1"/>
          </p:cNvSpPr>
          <p:nvPr>
            <p:ph type="pic" idx="2"/>
          </p:nvPr>
        </p:nvSpPr>
        <p:spPr>
          <a:xfrm>
            <a:off x="4950127" y="884750"/>
            <a:ext cx="3371700" cy="3374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211" name="Google Shape;1211;p31"/>
          <p:cNvGrpSpPr/>
          <p:nvPr/>
        </p:nvGrpSpPr>
        <p:grpSpPr>
          <a:xfrm>
            <a:off x="-206216" y="-324425"/>
            <a:ext cx="3600636" cy="863933"/>
            <a:chOff x="241334" y="4376325"/>
            <a:chExt cx="3600636" cy="863933"/>
          </a:xfrm>
        </p:grpSpPr>
        <p:grpSp>
          <p:nvGrpSpPr>
            <p:cNvPr id="1212" name="Google Shape;1212;p31"/>
            <p:cNvGrpSpPr/>
            <p:nvPr/>
          </p:nvGrpSpPr>
          <p:grpSpPr>
            <a:xfrm>
              <a:off x="241334" y="4376325"/>
              <a:ext cx="2372701" cy="863933"/>
              <a:chOff x="2088209" y="1489400"/>
              <a:chExt cx="2372701" cy="863933"/>
            </a:xfrm>
          </p:grpSpPr>
          <p:sp>
            <p:nvSpPr>
              <p:cNvPr id="1213" name="Google Shape;1213;p31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1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1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1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1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1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1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1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1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1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1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1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1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1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1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1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1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4" name="Google Shape;1234;p31"/>
            <p:cNvGrpSpPr/>
            <p:nvPr/>
          </p:nvGrpSpPr>
          <p:grpSpPr>
            <a:xfrm>
              <a:off x="2224390" y="4847709"/>
              <a:ext cx="1617581" cy="144972"/>
              <a:chOff x="301875" y="4753350"/>
              <a:chExt cx="2553000" cy="144972"/>
            </a:xfrm>
          </p:grpSpPr>
          <p:sp>
            <p:nvSpPr>
              <p:cNvPr id="1235" name="Google Shape;1235;p31"/>
              <p:cNvSpPr/>
              <p:nvPr/>
            </p:nvSpPr>
            <p:spPr>
              <a:xfrm>
                <a:off x="301875" y="475335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236" name="Google Shape;1236;p31"/>
              <p:cNvSpPr/>
              <p:nvPr/>
            </p:nvSpPr>
            <p:spPr>
              <a:xfrm>
                <a:off x="301875" y="484162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1237" name="Google Shape;1237;p31"/>
          <p:cNvGrpSpPr/>
          <p:nvPr/>
        </p:nvGrpSpPr>
        <p:grpSpPr>
          <a:xfrm rot="10800000" flipH="1">
            <a:off x="6482931" y="4202950"/>
            <a:ext cx="3255773" cy="801901"/>
            <a:chOff x="5984981" y="114945"/>
            <a:chExt cx="3255773" cy="804314"/>
          </a:xfrm>
        </p:grpSpPr>
        <p:sp>
          <p:nvSpPr>
            <p:cNvPr id="1238" name="Google Shape;1238;p31"/>
            <p:cNvSpPr/>
            <p:nvPr/>
          </p:nvSpPr>
          <p:spPr>
            <a:xfrm rot="-5400000">
              <a:off x="7362630" y="-958866"/>
              <a:ext cx="575024" cy="3181225"/>
            </a:xfrm>
            <a:custGeom>
              <a:avLst/>
              <a:gdLst/>
              <a:ahLst/>
              <a:cxnLst/>
              <a:rect l="l" t="t" r="r" b="b"/>
              <a:pathLst>
                <a:path w="28932" h="127249" extrusionOk="0">
                  <a:moveTo>
                    <a:pt x="0" y="127249"/>
                  </a:moveTo>
                  <a:lnTo>
                    <a:pt x="0" y="81975"/>
                  </a:lnTo>
                  <a:lnTo>
                    <a:pt x="19020" y="62419"/>
                  </a:lnTo>
                  <a:lnTo>
                    <a:pt x="19020" y="28933"/>
                  </a:lnTo>
                  <a:lnTo>
                    <a:pt x="28932" y="19021"/>
                  </a:lnTo>
                  <a:lnTo>
                    <a:pt x="28932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39" name="Google Shape;1239;p31"/>
            <p:cNvSpPr/>
            <p:nvPr/>
          </p:nvSpPr>
          <p:spPr>
            <a:xfrm rot="-5400000">
              <a:off x="5984981" y="3040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6384577" y="162888"/>
              <a:ext cx="1241750" cy="384500"/>
            </a:xfrm>
            <a:custGeom>
              <a:avLst/>
              <a:gdLst/>
              <a:ahLst/>
              <a:cxnLst/>
              <a:rect l="l" t="t" r="r" b="b"/>
              <a:pathLst>
                <a:path w="49670" h="15380" extrusionOk="0">
                  <a:moveTo>
                    <a:pt x="49670" y="15380"/>
                  </a:moveTo>
                  <a:lnTo>
                    <a:pt x="31013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1" name="Google Shape;1241;p31"/>
            <p:cNvSpPr/>
            <p:nvPr/>
          </p:nvSpPr>
          <p:spPr>
            <a:xfrm rot="-5400000">
              <a:off x="6308981" y="1149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242" name="Google Shape;1242;p31"/>
          <p:cNvGrpSpPr/>
          <p:nvPr/>
        </p:nvGrpSpPr>
        <p:grpSpPr>
          <a:xfrm>
            <a:off x="-95225" y="4750175"/>
            <a:ext cx="2496000" cy="296275"/>
            <a:chOff x="-95225" y="192875"/>
            <a:chExt cx="2496000" cy="296275"/>
          </a:xfrm>
        </p:grpSpPr>
        <p:grpSp>
          <p:nvGrpSpPr>
            <p:cNvPr id="1243" name="Google Shape;1243;p31"/>
            <p:cNvGrpSpPr/>
            <p:nvPr/>
          </p:nvGrpSpPr>
          <p:grpSpPr>
            <a:xfrm>
              <a:off x="1354525" y="192875"/>
              <a:ext cx="460100" cy="119700"/>
              <a:chOff x="692675" y="192875"/>
              <a:chExt cx="460100" cy="119700"/>
            </a:xfrm>
          </p:grpSpPr>
          <p:sp>
            <p:nvSpPr>
              <p:cNvPr id="1244" name="Google Shape;1244;p31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245" name="Google Shape;1245;p31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246" name="Google Shape;1246;p31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1247" name="Google Shape;1247;p31"/>
            <p:cNvCxnSpPr/>
            <p:nvPr/>
          </p:nvCxnSpPr>
          <p:spPr>
            <a:xfrm>
              <a:off x="-95225" y="489150"/>
              <a:ext cx="2496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8" name="Google Shape;1248;p31"/>
          <p:cNvGrpSpPr/>
          <p:nvPr/>
        </p:nvGrpSpPr>
        <p:grpSpPr>
          <a:xfrm>
            <a:off x="5670150" y="88129"/>
            <a:ext cx="3623225" cy="375084"/>
            <a:chOff x="5670150" y="88129"/>
            <a:chExt cx="3623225" cy="375084"/>
          </a:xfrm>
        </p:grpSpPr>
        <p:grpSp>
          <p:nvGrpSpPr>
            <p:cNvPr id="1249" name="Google Shape;1249;p31"/>
            <p:cNvGrpSpPr/>
            <p:nvPr/>
          </p:nvGrpSpPr>
          <p:grpSpPr>
            <a:xfrm rot="10800000">
              <a:off x="5670150" y="88129"/>
              <a:ext cx="3623225" cy="375084"/>
              <a:chOff x="331650" y="1633210"/>
              <a:chExt cx="3623225" cy="376213"/>
            </a:xfrm>
          </p:grpSpPr>
          <p:sp>
            <p:nvSpPr>
              <p:cNvPr id="1250" name="Google Shape;1250;p31"/>
              <p:cNvSpPr/>
              <p:nvPr/>
            </p:nvSpPr>
            <p:spPr>
              <a:xfrm>
                <a:off x="331650" y="1633210"/>
                <a:ext cx="3585440" cy="338153"/>
              </a:xfrm>
              <a:custGeom>
                <a:avLst/>
                <a:gdLst/>
                <a:ahLst/>
                <a:cxnLst/>
                <a:rect l="l" t="t" r="r" b="b"/>
                <a:pathLst>
                  <a:path w="107156" h="18217" extrusionOk="0">
                    <a:moveTo>
                      <a:pt x="0" y="0"/>
                    </a:moveTo>
                    <a:lnTo>
                      <a:pt x="61347" y="0"/>
                    </a:lnTo>
                    <a:lnTo>
                      <a:pt x="79564" y="18217"/>
                    </a:lnTo>
                    <a:lnTo>
                      <a:pt x="107156" y="1821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1" name="Google Shape;1251;p31"/>
              <p:cNvSpPr/>
              <p:nvPr/>
            </p:nvSpPr>
            <p:spPr>
              <a:xfrm>
                <a:off x="3879275" y="1933823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1252" name="Google Shape;1252;p31"/>
            <p:cNvGrpSpPr/>
            <p:nvPr/>
          </p:nvGrpSpPr>
          <p:grpSpPr>
            <a:xfrm>
              <a:off x="7667079" y="104338"/>
              <a:ext cx="1094765" cy="355466"/>
              <a:chOff x="4757450" y="1886500"/>
              <a:chExt cx="1105712" cy="356536"/>
            </a:xfrm>
          </p:grpSpPr>
          <p:sp>
            <p:nvSpPr>
              <p:cNvPr id="1253" name="Google Shape;1253;p31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4" name="Google Shape;1254;p31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</p:grpSp>
    </p:spTree>
  </p:cSld>
  <p:clrMapOvr>
    <a:masterClrMapping/>
  </p:clrMapOvr>
  <p:transition spd="med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3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32"/>
          <p:cNvGrpSpPr/>
          <p:nvPr/>
        </p:nvGrpSpPr>
        <p:grpSpPr>
          <a:xfrm>
            <a:off x="241334" y="4376325"/>
            <a:ext cx="3600636" cy="863933"/>
            <a:chOff x="241334" y="4376325"/>
            <a:chExt cx="3600636" cy="863933"/>
          </a:xfrm>
        </p:grpSpPr>
        <p:grpSp>
          <p:nvGrpSpPr>
            <p:cNvPr id="1258" name="Google Shape;1258;p32"/>
            <p:cNvGrpSpPr/>
            <p:nvPr/>
          </p:nvGrpSpPr>
          <p:grpSpPr>
            <a:xfrm>
              <a:off x="241334" y="4376325"/>
              <a:ext cx="2372701" cy="863933"/>
              <a:chOff x="2088209" y="1489400"/>
              <a:chExt cx="2372701" cy="863933"/>
            </a:xfrm>
          </p:grpSpPr>
          <p:sp>
            <p:nvSpPr>
              <p:cNvPr id="1259" name="Google Shape;1259;p32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2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2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2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2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2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2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2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2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2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2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2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2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2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2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2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2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2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2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2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2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32"/>
            <p:cNvGrpSpPr/>
            <p:nvPr/>
          </p:nvGrpSpPr>
          <p:grpSpPr>
            <a:xfrm>
              <a:off x="2224390" y="4775259"/>
              <a:ext cx="1617581" cy="144972"/>
              <a:chOff x="301875" y="4680900"/>
              <a:chExt cx="2553000" cy="144972"/>
            </a:xfrm>
          </p:grpSpPr>
          <p:sp>
            <p:nvSpPr>
              <p:cNvPr id="1281" name="Google Shape;1281;p32"/>
              <p:cNvSpPr/>
              <p:nvPr/>
            </p:nvSpPr>
            <p:spPr>
              <a:xfrm>
                <a:off x="301875" y="468090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282" name="Google Shape;1282;p32"/>
              <p:cNvSpPr/>
              <p:nvPr/>
            </p:nvSpPr>
            <p:spPr>
              <a:xfrm>
                <a:off x="301875" y="476917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1283" name="Google Shape;1283;p32"/>
          <p:cNvGrpSpPr/>
          <p:nvPr/>
        </p:nvGrpSpPr>
        <p:grpSpPr>
          <a:xfrm>
            <a:off x="5670150" y="4351248"/>
            <a:ext cx="3623225" cy="732740"/>
            <a:chOff x="5670150" y="4351248"/>
            <a:chExt cx="3623225" cy="732740"/>
          </a:xfrm>
        </p:grpSpPr>
        <p:grpSp>
          <p:nvGrpSpPr>
            <p:cNvPr id="1284" name="Google Shape;1284;p32"/>
            <p:cNvGrpSpPr/>
            <p:nvPr/>
          </p:nvGrpSpPr>
          <p:grpSpPr>
            <a:xfrm flipH="1">
              <a:off x="5670150" y="4707775"/>
              <a:ext cx="3623225" cy="376213"/>
              <a:chOff x="331650" y="1633210"/>
              <a:chExt cx="3623225" cy="376213"/>
            </a:xfrm>
          </p:grpSpPr>
          <p:sp>
            <p:nvSpPr>
              <p:cNvPr id="1285" name="Google Shape;1285;p32"/>
              <p:cNvSpPr/>
              <p:nvPr/>
            </p:nvSpPr>
            <p:spPr>
              <a:xfrm>
                <a:off x="331650" y="1633210"/>
                <a:ext cx="3585440" cy="338153"/>
              </a:xfrm>
              <a:custGeom>
                <a:avLst/>
                <a:gdLst/>
                <a:ahLst/>
                <a:cxnLst/>
                <a:rect l="l" t="t" r="r" b="b"/>
                <a:pathLst>
                  <a:path w="107156" h="18217" extrusionOk="0">
                    <a:moveTo>
                      <a:pt x="0" y="0"/>
                    </a:moveTo>
                    <a:lnTo>
                      <a:pt x="61347" y="0"/>
                    </a:lnTo>
                    <a:lnTo>
                      <a:pt x="79564" y="18217"/>
                    </a:lnTo>
                    <a:lnTo>
                      <a:pt x="107156" y="1821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6" name="Google Shape;1286;p32"/>
              <p:cNvSpPr/>
              <p:nvPr/>
            </p:nvSpPr>
            <p:spPr>
              <a:xfrm>
                <a:off x="3879275" y="1933823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1287" name="Google Shape;1287;p32"/>
            <p:cNvGrpSpPr/>
            <p:nvPr/>
          </p:nvGrpSpPr>
          <p:grpSpPr>
            <a:xfrm>
              <a:off x="8083863" y="4351248"/>
              <a:ext cx="1105712" cy="356536"/>
              <a:chOff x="4757450" y="1886500"/>
              <a:chExt cx="1105712" cy="356536"/>
            </a:xfrm>
          </p:grpSpPr>
          <p:sp>
            <p:nvSpPr>
              <p:cNvPr id="1288" name="Google Shape;1288;p32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9" name="Google Shape;1289;p32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</p:grpSp>
      <p:grpSp>
        <p:nvGrpSpPr>
          <p:cNvPr id="1290" name="Google Shape;1290;p32"/>
          <p:cNvGrpSpPr/>
          <p:nvPr/>
        </p:nvGrpSpPr>
        <p:grpSpPr>
          <a:xfrm>
            <a:off x="5984981" y="80495"/>
            <a:ext cx="3255773" cy="804314"/>
            <a:chOff x="5984981" y="114945"/>
            <a:chExt cx="3255773" cy="804314"/>
          </a:xfrm>
        </p:grpSpPr>
        <p:sp>
          <p:nvSpPr>
            <p:cNvPr id="1291" name="Google Shape;1291;p32"/>
            <p:cNvSpPr/>
            <p:nvPr/>
          </p:nvSpPr>
          <p:spPr>
            <a:xfrm rot="-5400000">
              <a:off x="7362630" y="-958866"/>
              <a:ext cx="575024" cy="3181225"/>
            </a:xfrm>
            <a:custGeom>
              <a:avLst/>
              <a:gdLst/>
              <a:ahLst/>
              <a:cxnLst/>
              <a:rect l="l" t="t" r="r" b="b"/>
              <a:pathLst>
                <a:path w="28932" h="127249" extrusionOk="0">
                  <a:moveTo>
                    <a:pt x="0" y="127249"/>
                  </a:moveTo>
                  <a:lnTo>
                    <a:pt x="0" y="81975"/>
                  </a:lnTo>
                  <a:lnTo>
                    <a:pt x="19020" y="62419"/>
                  </a:lnTo>
                  <a:lnTo>
                    <a:pt x="19020" y="28933"/>
                  </a:lnTo>
                  <a:lnTo>
                    <a:pt x="28932" y="19021"/>
                  </a:lnTo>
                  <a:lnTo>
                    <a:pt x="28932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2" name="Google Shape;1292;p32"/>
            <p:cNvSpPr/>
            <p:nvPr/>
          </p:nvSpPr>
          <p:spPr>
            <a:xfrm rot="-5400000">
              <a:off x="5984981" y="3040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6384577" y="162888"/>
              <a:ext cx="1241750" cy="384500"/>
            </a:xfrm>
            <a:custGeom>
              <a:avLst/>
              <a:gdLst/>
              <a:ahLst/>
              <a:cxnLst/>
              <a:rect l="l" t="t" r="r" b="b"/>
              <a:pathLst>
                <a:path w="49670" h="15380" extrusionOk="0">
                  <a:moveTo>
                    <a:pt x="49670" y="15380"/>
                  </a:moveTo>
                  <a:lnTo>
                    <a:pt x="31013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4" name="Google Shape;1294;p32"/>
            <p:cNvSpPr/>
            <p:nvPr/>
          </p:nvSpPr>
          <p:spPr>
            <a:xfrm rot="-5400000">
              <a:off x="6308981" y="1149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295" name="Google Shape;1295;p32"/>
          <p:cNvGrpSpPr/>
          <p:nvPr/>
        </p:nvGrpSpPr>
        <p:grpSpPr>
          <a:xfrm>
            <a:off x="-95225" y="192875"/>
            <a:ext cx="2496000" cy="296275"/>
            <a:chOff x="-95225" y="192875"/>
            <a:chExt cx="2496000" cy="296275"/>
          </a:xfrm>
        </p:grpSpPr>
        <p:grpSp>
          <p:nvGrpSpPr>
            <p:cNvPr id="1296" name="Google Shape;1296;p32"/>
            <p:cNvGrpSpPr/>
            <p:nvPr/>
          </p:nvGrpSpPr>
          <p:grpSpPr>
            <a:xfrm>
              <a:off x="1354525" y="192875"/>
              <a:ext cx="460100" cy="119700"/>
              <a:chOff x="692675" y="192875"/>
              <a:chExt cx="460100" cy="119700"/>
            </a:xfrm>
          </p:grpSpPr>
          <p:sp>
            <p:nvSpPr>
              <p:cNvPr id="1297" name="Google Shape;1297;p32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298" name="Google Shape;1298;p32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299" name="Google Shape;1299;p32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1300" name="Google Shape;1300;p32"/>
            <p:cNvCxnSpPr/>
            <p:nvPr/>
          </p:nvCxnSpPr>
          <p:spPr>
            <a:xfrm>
              <a:off x="-95225" y="489150"/>
              <a:ext cx="2496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med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33"/>
          <p:cNvGrpSpPr/>
          <p:nvPr/>
        </p:nvGrpSpPr>
        <p:grpSpPr>
          <a:xfrm rot="5400000">
            <a:off x="6975879" y="4213161"/>
            <a:ext cx="3255773" cy="781471"/>
            <a:chOff x="5984981" y="114945"/>
            <a:chExt cx="3255773" cy="804314"/>
          </a:xfrm>
        </p:grpSpPr>
        <p:sp>
          <p:nvSpPr>
            <p:cNvPr id="1304" name="Google Shape;1304;p33"/>
            <p:cNvSpPr/>
            <p:nvPr/>
          </p:nvSpPr>
          <p:spPr>
            <a:xfrm rot="-5400000">
              <a:off x="7362630" y="-958866"/>
              <a:ext cx="575024" cy="3181225"/>
            </a:xfrm>
            <a:custGeom>
              <a:avLst/>
              <a:gdLst/>
              <a:ahLst/>
              <a:cxnLst/>
              <a:rect l="l" t="t" r="r" b="b"/>
              <a:pathLst>
                <a:path w="28932" h="127249" extrusionOk="0">
                  <a:moveTo>
                    <a:pt x="0" y="127249"/>
                  </a:moveTo>
                  <a:lnTo>
                    <a:pt x="0" y="81975"/>
                  </a:lnTo>
                  <a:lnTo>
                    <a:pt x="19020" y="62419"/>
                  </a:lnTo>
                  <a:lnTo>
                    <a:pt x="19020" y="28933"/>
                  </a:lnTo>
                  <a:lnTo>
                    <a:pt x="28932" y="19021"/>
                  </a:lnTo>
                  <a:lnTo>
                    <a:pt x="28932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5" name="Google Shape;1305;p33"/>
            <p:cNvSpPr/>
            <p:nvPr/>
          </p:nvSpPr>
          <p:spPr>
            <a:xfrm rot="-5400000">
              <a:off x="5984981" y="3040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6384577" y="162888"/>
              <a:ext cx="1241750" cy="384500"/>
            </a:xfrm>
            <a:custGeom>
              <a:avLst/>
              <a:gdLst/>
              <a:ahLst/>
              <a:cxnLst/>
              <a:rect l="l" t="t" r="r" b="b"/>
              <a:pathLst>
                <a:path w="49670" h="15380" extrusionOk="0">
                  <a:moveTo>
                    <a:pt x="49670" y="15380"/>
                  </a:moveTo>
                  <a:lnTo>
                    <a:pt x="31013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7" name="Google Shape;1307;p33"/>
            <p:cNvSpPr/>
            <p:nvPr/>
          </p:nvSpPr>
          <p:spPr>
            <a:xfrm rot="-5400000">
              <a:off x="6308981" y="1149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308" name="Google Shape;1308;p33"/>
          <p:cNvGrpSpPr/>
          <p:nvPr/>
        </p:nvGrpSpPr>
        <p:grpSpPr>
          <a:xfrm rot="5400000">
            <a:off x="-1463925" y="3379629"/>
            <a:ext cx="3623225" cy="375084"/>
            <a:chOff x="5670150" y="88129"/>
            <a:chExt cx="3623225" cy="375084"/>
          </a:xfrm>
        </p:grpSpPr>
        <p:grpSp>
          <p:nvGrpSpPr>
            <p:cNvPr id="1309" name="Google Shape;1309;p33"/>
            <p:cNvGrpSpPr/>
            <p:nvPr/>
          </p:nvGrpSpPr>
          <p:grpSpPr>
            <a:xfrm rot="10800000">
              <a:off x="5670150" y="88129"/>
              <a:ext cx="3623225" cy="375084"/>
              <a:chOff x="331650" y="1633210"/>
              <a:chExt cx="3623225" cy="376213"/>
            </a:xfrm>
          </p:grpSpPr>
          <p:sp>
            <p:nvSpPr>
              <p:cNvPr id="1310" name="Google Shape;1310;p33"/>
              <p:cNvSpPr/>
              <p:nvPr/>
            </p:nvSpPr>
            <p:spPr>
              <a:xfrm>
                <a:off x="331650" y="1633210"/>
                <a:ext cx="3585440" cy="338153"/>
              </a:xfrm>
              <a:custGeom>
                <a:avLst/>
                <a:gdLst/>
                <a:ahLst/>
                <a:cxnLst/>
                <a:rect l="l" t="t" r="r" b="b"/>
                <a:pathLst>
                  <a:path w="107156" h="18217" extrusionOk="0">
                    <a:moveTo>
                      <a:pt x="0" y="0"/>
                    </a:moveTo>
                    <a:lnTo>
                      <a:pt x="61347" y="0"/>
                    </a:lnTo>
                    <a:lnTo>
                      <a:pt x="79564" y="18217"/>
                    </a:lnTo>
                    <a:lnTo>
                      <a:pt x="107156" y="1821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1" name="Google Shape;1311;p33"/>
              <p:cNvSpPr/>
              <p:nvPr/>
            </p:nvSpPr>
            <p:spPr>
              <a:xfrm>
                <a:off x="3879275" y="1933823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1312" name="Google Shape;1312;p33"/>
            <p:cNvGrpSpPr/>
            <p:nvPr/>
          </p:nvGrpSpPr>
          <p:grpSpPr>
            <a:xfrm>
              <a:off x="7667079" y="104338"/>
              <a:ext cx="1094765" cy="355466"/>
              <a:chOff x="4757450" y="1886500"/>
              <a:chExt cx="1105712" cy="356536"/>
            </a:xfrm>
          </p:grpSpPr>
          <p:sp>
            <p:nvSpPr>
              <p:cNvPr id="1313" name="Google Shape;1313;p33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4" name="Google Shape;1314;p33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</p:grpSp>
      <p:grpSp>
        <p:nvGrpSpPr>
          <p:cNvPr id="1315" name="Google Shape;1315;p33"/>
          <p:cNvGrpSpPr/>
          <p:nvPr/>
        </p:nvGrpSpPr>
        <p:grpSpPr>
          <a:xfrm>
            <a:off x="2120409" y="-234537"/>
            <a:ext cx="3600636" cy="863933"/>
            <a:chOff x="241334" y="4376325"/>
            <a:chExt cx="3600636" cy="863933"/>
          </a:xfrm>
        </p:grpSpPr>
        <p:grpSp>
          <p:nvGrpSpPr>
            <p:cNvPr id="1316" name="Google Shape;1316;p33"/>
            <p:cNvGrpSpPr/>
            <p:nvPr/>
          </p:nvGrpSpPr>
          <p:grpSpPr>
            <a:xfrm>
              <a:off x="241334" y="4376325"/>
              <a:ext cx="2372701" cy="863933"/>
              <a:chOff x="2088209" y="1489400"/>
              <a:chExt cx="2372701" cy="863933"/>
            </a:xfrm>
          </p:grpSpPr>
          <p:sp>
            <p:nvSpPr>
              <p:cNvPr id="1317" name="Google Shape;1317;p33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3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3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3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3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3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3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3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3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3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3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3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3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3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3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3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3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3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3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3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3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8" name="Google Shape;1338;p33"/>
            <p:cNvGrpSpPr/>
            <p:nvPr/>
          </p:nvGrpSpPr>
          <p:grpSpPr>
            <a:xfrm>
              <a:off x="2224390" y="4863972"/>
              <a:ext cx="1617581" cy="144972"/>
              <a:chOff x="301875" y="4769613"/>
              <a:chExt cx="2553000" cy="144972"/>
            </a:xfrm>
          </p:grpSpPr>
          <p:sp>
            <p:nvSpPr>
              <p:cNvPr id="1339" name="Google Shape;1339;p33"/>
              <p:cNvSpPr/>
              <p:nvPr/>
            </p:nvSpPr>
            <p:spPr>
              <a:xfrm>
                <a:off x="301875" y="4769613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340" name="Google Shape;1340;p33"/>
              <p:cNvSpPr/>
              <p:nvPr/>
            </p:nvSpPr>
            <p:spPr>
              <a:xfrm>
                <a:off x="301875" y="4857885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1044350" y="1938100"/>
            <a:ext cx="2639400" cy="16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title" idx="2" hasCustomPrompt="1"/>
          </p:nvPr>
        </p:nvSpPr>
        <p:spPr>
          <a:xfrm>
            <a:off x="1044350" y="952300"/>
            <a:ext cx="1105500" cy="98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"/>
          </p:nvPr>
        </p:nvSpPr>
        <p:spPr>
          <a:xfrm>
            <a:off x="1044350" y="3483350"/>
            <a:ext cx="2639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"/>
          <p:cNvSpPr>
            <a:spLocks noGrp="1"/>
          </p:cNvSpPr>
          <p:nvPr>
            <p:ph type="pic" idx="3"/>
          </p:nvPr>
        </p:nvSpPr>
        <p:spPr>
          <a:xfrm>
            <a:off x="4619052" y="884750"/>
            <a:ext cx="3371700" cy="3374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63" name="Google Shape;63;p3"/>
          <p:cNvGrpSpPr/>
          <p:nvPr/>
        </p:nvGrpSpPr>
        <p:grpSpPr>
          <a:xfrm>
            <a:off x="396465" y="4603900"/>
            <a:ext cx="3623246" cy="863933"/>
            <a:chOff x="396465" y="4603900"/>
            <a:chExt cx="3623246" cy="863933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1647009" y="4603900"/>
              <a:ext cx="2372701" cy="863933"/>
              <a:chOff x="2088209" y="1489400"/>
              <a:chExt cx="2372701" cy="863933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3"/>
            <p:cNvGrpSpPr/>
            <p:nvPr/>
          </p:nvGrpSpPr>
          <p:grpSpPr>
            <a:xfrm>
              <a:off x="396465" y="4838309"/>
              <a:ext cx="1617581" cy="144972"/>
              <a:chOff x="301875" y="4680900"/>
              <a:chExt cx="2553000" cy="144972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301875" y="468090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01875" y="476917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5670150" y="182956"/>
            <a:ext cx="3623225" cy="857908"/>
            <a:chOff x="5670150" y="182956"/>
            <a:chExt cx="3623225" cy="857908"/>
          </a:xfrm>
        </p:grpSpPr>
        <p:grpSp>
          <p:nvGrpSpPr>
            <p:cNvPr id="90" name="Google Shape;90;p3"/>
            <p:cNvGrpSpPr/>
            <p:nvPr/>
          </p:nvGrpSpPr>
          <p:grpSpPr>
            <a:xfrm>
              <a:off x="8073905" y="182956"/>
              <a:ext cx="1105712" cy="356536"/>
              <a:chOff x="4757450" y="1886500"/>
              <a:chExt cx="1105712" cy="35653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" name="Google Shape;92;p3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93" name="Google Shape;93;p3"/>
            <p:cNvGrpSpPr/>
            <p:nvPr/>
          </p:nvGrpSpPr>
          <p:grpSpPr>
            <a:xfrm rot="10800000" flipH="1">
              <a:off x="5670150" y="309957"/>
              <a:ext cx="3623225" cy="730908"/>
              <a:chOff x="5670150" y="4351248"/>
              <a:chExt cx="3623225" cy="732740"/>
            </a:xfrm>
          </p:grpSpPr>
          <p:grpSp>
            <p:nvGrpSpPr>
              <p:cNvPr id="94" name="Google Shape;94;p3"/>
              <p:cNvGrpSpPr/>
              <p:nvPr/>
            </p:nvGrpSpPr>
            <p:grpSpPr>
              <a:xfrm flipH="1">
                <a:off x="5670150" y="4707775"/>
                <a:ext cx="3623225" cy="376213"/>
                <a:chOff x="331650" y="1633210"/>
                <a:chExt cx="3623225" cy="376213"/>
              </a:xfrm>
            </p:grpSpPr>
            <p:sp>
              <p:nvSpPr>
                <p:cNvPr id="95" name="Google Shape;95;p3"/>
                <p:cNvSpPr/>
                <p:nvPr/>
              </p:nvSpPr>
              <p:spPr>
                <a:xfrm>
                  <a:off x="331650" y="1633210"/>
                  <a:ext cx="3585440" cy="33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56" h="18217" extrusionOk="0">
                      <a:moveTo>
                        <a:pt x="0" y="0"/>
                      </a:moveTo>
                      <a:lnTo>
                        <a:pt x="61347" y="0"/>
                      </a:lnTo>
                      <a:lnTo>
                        <a:pt x="79564" y="18217"/>
                      </a:lnTo>
                      <a:lnTo>
                        <a:pt x="107156" y="182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3879275" y="1933823"/>
                  <a:ext cx="75600" cy="75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Dosis"/>
                    <a:ea typeface="Dosis"/>
                    <a:cs typeface="Dosis"/>
                    <a:sym typeface="Dosis"/>
                  </a:endParaRPr>
                </a:p>
              </p:txBody>
            </p:sp>
          </p:grpSp>
          <p:grpSp>
            <p:nvGrpSpPr>
              <p:cNvPr id="97" name="Google Shape;97;p3"/>
              <p:cNvGrpSpPr/>
              <p:nvPr/>
            </p:nvGrpSpPr>
            <p:grpSpPr>
              <a:xfrm>
                <a:off x="8083863" y="4351248"/>
                <a:ext cx="1105712" cy="356536"/>
                <a:chOff x="4757450" y="1886500"/>
                <a:chExt cx="1105712" cy="356536"/>
              </a:xfrm>
            </p:grpSpPr>
            <p:sp>
              <p:nvSpPr>
                <p:cNvPr id="98" name="Google Shape;98;p3"/>
                <p:cNvSpPr/>
                <p:nvPr/>
              </p:nvSpPr>
              <p:spPr>
                <a:xfrm>
                  <a:off x="4781512" y="1913814"/>
                  <a:ext cx="1081650" cy="329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6" h="19312" extrusionOk="0">
                      <a:moveTo>
                        <a:pt x="0" y="0"/>
                      </a:moveTo>
                      <a:lnTo>
                        <a:pt x="25241" y="19312"/>
                      </a:lnTo>
                      <a:lnTo>
                        <a:pt x="43266" y="1921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4757450" y="1886500"/>
                  <a:ext cx="75600" cy="75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Dosis"/>
                    <a:ea typeface="Dosis"/>
                    <a:cs typeface="Dosis"/>
                    <a:sym typeface="Dosis"/>
                  </a:endParaRPr>
                </a:p>
              </p:txBody>
            </p:sp>
          </p:grpSp>
        </p:grpSp>
      </p:grpSp>
      <p:grpSp>
        <p:nvGrpSpPr>
          <p:cNvPr id="100" name="Google Shape;100;p3"/>
          <p:cNvGrpSpPr/>
          <p:nvPr/>
        </p:nvGrpSpPr>
        <p:grpSpPr>
          <a:xfrm>
            <a:off x="5984981" y="3932195"/>
            <a:ext cx="3255773" cy="1145755"/>
            <a:chOff x="5984981" y="3932195"/>
            <a:chExt cx="3255773" cy="1145755"/>
          </a:xfrm>
        </p:grpSpPr>
        <p:grpSp>
          <p:nvGrpSpPr>
            <p:cNvPr id="101" name="Google Shape;101;p3"/>
            <p:cNvGrpSpPr/>
            <p:nvPr/>
          </p:nvGrpSpPr>
          <p:grpSpPr>
            <a:xfrm rot="10800000" flipH="1">
              <a:off x="5984981" y="4464274"/>
              <a:ext cx="3255773" cy="613676"/>
              <a:chOff x="5984981" y="304045"/>
              <a:chExt cx="3255773" cy="615214"/>
            </a:xfrm>
          </p:grpSpPr>
          <p:sp>
            <p:nvSpPr>
              <p:cNvPr id="102" name="Google Shape;102;p3"/>
              <p:cNvSpPr/>
              <p:nvPr/>
            </p:nvSpPr>
            <p:spPr>
              <a:xfrm rot="-5400000">
                <a:off x="7362630" y="-958866"/>
                <a:ext cx="575024" cy="3181225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27249" extrusionOk="0">
                    <a:moveTo>
                      <a:pt x="0" y="127249"/>
                    </a:moveTo>
                    <a:lnTo>
                      <a:pt x="0" y="81975"/>
                    </a:lnTo>
                    <a:lnTo>
                      <a:pt x="19020" y="62419"/>
                    </a:lnTo>
                    <a:lnTo>
                      <a:pt x="19020" y="28933"/>
                    </a:lnTo>
                    <a:lnTo>
                      <a:pt x="28932" y="19021"/>
                    </a:lnTo>
                    <a:lnTo>
                      <a:pt x="28932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" name="Google Shape;103;p3"/>
              <p:cNvSpPr/>
              <p:nvPr/>
            </p:nvSpPr>
            <p:spPr>
              <a:xfrm rot="-5400000">
                <a:off x="5984981" y="304045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104" name="Google Shape;104;p3"/>
            <p:cNvGrpSpPr/>
            <p:nvPr/>
          </p:nvGrpSpPr>
          <p:grpSpPr>
            <a:xfrm>
              <a:off x="7891131" y="3932195"/>
              <a:ext cx="1317346" cy="432443"/>
              <a:chOff x="6308981" y="114945"/>
              <a:chExt cx="1317346" cy="432443"/>
            </a:xfrm>
          </p:grpSpPr>
          <p:sp>
            <p:nvSpPr>
              <p:cNvPr id="105" name="Google Shape;105;p3"/>
              <p:cNvSpPr/>
              <p:nvPr/>
            </p:nvSpPr>
            <p:spPr>
              <a:xfrm>
                <a:off x="6384577" y="162888"/>
                <a:ext cx="1241750" cy="384500"/>
              </a:xfrm>
              <a:custGeom>
                <a:avLst/>
                <a:gdLst/>
                <a:ahLst/>
                <a:cxnLst/>
                <a:rect l="l" t="t" r="r" b="b"/>
                <a:pathLst>
                  <a:path w="49670" h="15380" extrusionOk="0">
                    <a:moveTo>
                      <a:pt x="49670" y="15380"/>
                    </a:moveTo>
                    <a:lnTo>
                      <a:pt x="3101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6" name="Google Shape;106;p3"/>
              <p:cNvSpPr/>
              <p:nvPr/>
            </p:nvSpPr>
            <p:spPr>
              <a:xfrm rot="-5400000">
                <a:off x="6308981" y="114945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</p:grpSp>
      <p:grpSp>
        <p:nvGrpSpPr>
          <p:cNvPr id="107" name="Google Shape;107;p3"/>
          <p:cNvGrpSpPr/>
          <p:nvPr/>
        </p:nvGrpSpPr>
        <p:grpSpPr>
          <a:xfrm>
            <a:off x="125400" y="-93575"/>
            <a:ext cx="204875" cy="1891200"/>
            <a:chOff x="8748325" y="3479925"/>
            <a:chExt cx="204875" cy="1891200"/>
          </a:xfrm>
        </p:grpSpPr>
        <p:grpSp>
          <p:nvGrpSpPr>
            <p:cNvPr id="108" name="Google Shape;108;p3"/>
            <p:cNvGrpSpPr/>
            <p:nvPr/>
          </p:nvGrpSpPr>
          <p:grpSpPr>
            <a:xfrm rot="5400000">
              <a:off x="8578125" y="4365675"/>
              <a:ext cx="460100" cy="119700"/>
              <a:chOff x="692675" y="192875"/>
              <a:chExt cx="460100" cy="119700"/>
            </a:xfrm>
          </p:grpSpPr>
          <p:sp>
            <p:nvSpPr>
              <p:cNvPr id="109" name="Google Shape;109;p3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112" name="Google Shape;112;p3"/>
            <p:cNvCxnSpPr/>
            <p:nvPr/>
          </p:nvCxnSpPr>
          <p:spPr>
            <a:xfrm rot="10800000">
              <a:off x="8953200" y="3479925"/>
              <a:ext cx="0" cy="1891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8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713250" y="1532975"/>
            <a:ext cx="3987900" cy="2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0" name="Google Shape;280;p8"/>
          <p:cNvSpPr>
            <a:spLocks noGrp="1"/>
          </p:cNvSpPr>
          <p:nvPr>
            <p:ph type="pic" idx="2"/>
          </p:nvPr>
        </p:nvSpPr>
        <p:spPr>
          <a:xfrm>
            <a:off x="4950135" y="884698"/>
            <a:ext cx="3371700" cy="3374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281" name="Google Shape;281;p8"/>
          <p:cNvGrpSpPr/>
          <p:nvPr/>
        </p:nvGrpSpPr>
        <p:grpSpPr>
          <a:xfrm rot="5400000">
            <a:off x="6975879" y="4213161"/>
            <a:ext cx="3255773" cy="781471"/>
            <a:chOff x="5984981" y="114945"/>
            <a:chExt cx="3255773" cy="804314"/>
          </a:xfrm>
        </p:grpSpPr>
        <p:sp>
          <p:nvSpPr>
            <p:cNvPr id="282" name="Google Shape;282;p8"/>
            <p:cNvSpPr/>
            <p:nvPr/>
          </p:nvSpPr>
          <p:spPr>
            <a:xfrm rot="-5400000">
              <a:off x="7362630" y="-958866"/>
              <a:ext cx="575024" cy="3181225"/>
            </a:xfrm>
            <a:custGeom>
              <a:avLst/>
              <a:gdLst/>
              <a:ahLst/>
              <a:cxnLst/>
              <a:rect l="l" t="t" r="r" b="b"/>
              <a:pathLst>
                <a:path w="28932" h="127249" extrusionOk="0">
                  <a:moveTo>
                    <a:pt x="0" y="127249"/>
                  </a:moveTo>
                  <a:lnTo>
                    <a:pt x="0" y="81975"/>
                  </a:lnTo>
                  <a:lnTo>
                    <a:pt x="19020" y="62419"/>
                  </a:lnTo>
                  <a:lnTo>
                    <a:pt x="19020" y="28933"/>
                  </a:lnTo>
                  <a:lnTo>
                    <a:pt x="28932" y="19021"/>
                  </a:lnTo>
                  <a:lnTo>
                    <a:pt x="28932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3" name="Google Shape;283;p8"/>
            <p:cNvSpPr/>
            <p:nvPr/>
          </p:nvSpPr>
          <p:spPr>
            <a:xfrm rot="-5400000">
              <a:off x="5984981" y="3040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6384577" y="162888"/>
              <a:ext cx="1241750" cy="384500"/>
            </a:xfrm>
            <a:custGeom>
              <a:avLst/>
              <a:gdLst/>
              <a:ahLst/>
              <a:cxnLst/>
              <a:rect l="l" t="t" r="r" b="b"/>
              <a:pathLst>
                <a:path w="49670" h="15380" extrusionOk="0">
                  <a:moveTo>
                    <a:pt x="49670" y="15380"/>
                  </a:moveTo>
                  <a:lnTo>
                    <a:pt x="31013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5" name="Google Shape;285;p8"/>
            <p:cNvSpPr/>
            <p:nvPr/>
          </p:nvSpPr>
          <p:spPr>
            <a:xfrm rot="-5400000">
              <a:off x="6308981" y="1149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86" name="Google Shape;286;p8"/>
          <p:cNvGrpSpPr/>
          <p:nvPr/>
        </p:nvGrpSpPr>
        <p:grpSpPr>
          <a:xfrm rot="5400000">
            <a:off x="-1463925" y="3379629"/>
            <a:ext cx="3623225" cy="375084"/>
            <a:chOff x="5670150" y="88129"/>
            <a:chExt cx="3623225" cy="375084"/>
          </a:xfrm>
        </p:grpSpPr>
        <p:grpSp>
          <p:nvGrpSpPr>
            <p:cNvPr id="287" name="Google Shape;287;p8"/>
            <p:cNvGrpSpPr/>
            <p:nvPr/>
          </p:nvGrpSpPr>
          <p:grpSpPr>
            <a:xfrm rot="10800000">
              <a:off x="5670150" y="88129"/>
              <a:ext cx="3623225" cy="375084"/>
              <a:chOff x="331650" y="1633210"/>
              <a:chExt cx="3623225" cy="376213"/>
            </a:xfrm>
          </p:grpSpPr>
          <p:sp>
            <p:nvSpPr>
              <p:cNvPr id="288" name="Google Shape;288;p8"/>
              <p:cNvSpPr/>
              <p:nvPr/>
            </p:nvSpPr>
            <p:spPr>
              <a:xfrm>
                <a:off x="331650" y="1633210"/>
                <a:ext cx="3585440" cy="338153"/>
              </a:xfrm>
              <a:custGeom>
                <a:avLst/>
                <a:gdLst/>
                <a:ahLst/>
                <a:cxnLst/>
                <a:rect l="l" t="t" r="r" b="b"/>
                <a:pathLst>
                  <a:path w="107156" h="18217" extrusionOk="0">
                    <a:moveTo>
                      <a:pt x="0" y="0"/>
                    </a:moveTo>
                    <a:lnTo>
                      <a:pt x="61347" y="0"/>
                    </a:lnTo>
                    <a:lnTo>
                      <a:pt x="79564" y="18217"/>
                    </a:lnTo>
                    <a:lnTo>
                      <a:pt x="107156" y="1821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9" name="Google Shape;289;p8"/>
              <p:cNvSpPr/>
              <p:nvPr/>
            </p:nvSpPr>
            <p:spPr>
              <a:xfrm>
                <a:off x="3879275" y="1933823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290" name="Google Shape;290;p8"/>
            <p:cNvGrpSpPr/>
            <p:nvPr/>
          </p:nvGrpSpPr>
          <p:grpSpPr>
            <a:xfrm>
              <a:off x="7667079" y="104338"/>
              <a:ext cx="1094765" cy="355466"/>
              <a:chOff x="4757450" y="1886500"/>
              <a:chExt cx="1105712" cy="356536"/>
            </a:xfrm>
          </p:grpSpPr>
          <p:sp>
            <p:nvSpPr>
              <p:cNvPr id="291" name="Google Shape;291;p8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8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</p:grpSp>
      <p:grpSp>
        <p:nvGrpSpPr>
          <p:cNvPr id="293" name="Google Shape;293;p8"/>
          <p:cNvGrpSpPr/>
          <p:nvPr/>
        </p:nvGrpSpPr>
        <p:grpSpPr>
          <a:xfrm>
            <a:off x="2120409" y="-234537"/>
            <a:ext cx="3600636" cy="863933"/>
            <a:chOff x="241334" y="4376325"/>
            <a:chExt cx="3600636" cy="863933"/>
          </a:xfrm>
        </p:grpSpPr>
        <p:grpSp>
          <p:nvGrpSpPr>
            <p:cNvPr id="294" name="Google Shape;294;p8"/>
            <p:cNvGrpSpPr/>
            <p:nvPr/>
          </p:nvGrpSpPr>
          <p:grpSpPr>
            <a:xfrm>
              <a:off x="241334" y="4376325"/>
              <a:ext cx="2372701" cy="863933"/>
              <a:chOff x="2088209" y="1489400"/>
              <a:chExt cx="2372701" cy="863933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8"/>
            <p:cNvGrpSpPr/>
            <p:nvPr/>
          </p:nvGrpSpPr>
          <p:grpSpPr>
            <a:xfrm>
              <a:off x="2224390" y="4863972"/>
              <a:ext cx="1617581" cy="144972"/>
              <a:chOff x="301875" y="4769613"/>
              <a:chExt cx="2553000" cy="144972"/>
            </a:xfrm>
          </p:grpSpPr>
          <p:sp>
            <p:nvSpPr>
              <p:cNvPr id="317" name="Google Shape;317;p8"/>
              <p:cNvSpPr/>
              <p:nvPr/>
            </p:nvSpPr>
            <p:spPr>
              <a:xfrm>
                <a:off x="301875" y="4769613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301875" y="4857885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9"/>
          <p:cNvSpPr txBox="1">
            <a:spLocks noGrp="1"/>
          </p:cNvSpPr>
          <p:nvPr>
            <p:ph type="title"/>
          </p:nvPr>
        </p:nvSpPr>
        <p:spPr>
          <a:xfrm>
            <a:off x="4874763" y="1531450"/>
            <a:ext cx="3363600" cy="11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9"/>
          <p:cNvSpPr txBox="1">
            <a:spLocks noGrp="1"/>
          </p:cNvSpPr>
          <p:nvPr>
            <p:ph type="subTitle" idx="1"/>
          </p:nvPr>
        </p:nvSpPr>
        <p:spPr>
          <a:xfrm>
            <a:off x="4874763" y="2640250"/>
            <a:ext cx="33636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9"/>
          <p:cNvSpPr>
            <a:spLocks noGrp="1"/>
          </p:cNvSpPr>
          <p:nvPr>
            <p:ph type="pic" idx="2"/>
          </p:nvPr>
        </p:nvSpPr>
        <p:spPr>
          <a:xfrm>
            <a:off x="1014537" y="884784"/>
            <a:ext cx="3371700" cy="3374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324" name="Google Shape;324;p9"/>
          <p:cNvGrpSpPr/>
          <p:nvPr/>
        </p:nvGrpSpPr>
        <p:grpSpPr>
          <a:xfrm rot="10800000">
            <a:off x="-152444" y="4307595"/>
            <a:ext cx="3255773" cy="804314"/>
            <a:chOff x="5984981" y="114945"/>
            <a:chExt cx="3255773" cy="804314"/>
          </a:xfrm>
        </p:grpSpPr>
        <p:sp>
          <p:nvSpPr>
            <p:cNvPr id="325" name="Google Shape;325;p9"/>
            <p:cNvSpPr/>
            <p:nvPr/>
          </p:nvSpPr>
          <p:spPr>
            <a:xfrm rot="-5400000">
              <a:off x="7362630" y="-958866"/>
              <a:ext cx="575024" cy="3181225"/>
            </a:xfrm>
            <a:custGeom>
              <a:avLst/>
              <a:gdLst/>
              <a:ahLst/>
              <a:cxnLst/>
              <a:rect l="l" t="t" r="r" b="b"/>
              <a:pathLst>
                <a:path w="28932" h="127249" extrusionOk="0">
                  <a:moveTo>
                    <a:pt x="0" y="127249"/>
                  </a:moveTo>
                  <a:lnTo>
                    <a:pt x="0" y="81975"/>
                  </a:lnTo>
                  <a:lnTo>
                    <a:pt x="19020" y="62419"/>
                  </a:lnTo>
                  <a:lnTo>
                    <a:pt x="19020" y="28933"/>
                  </a:lnTo>
                  <a:lnTo>
                    <a:pt x="28932" y="19021"/>
                  </a:lnTo>
                  <a:lnTo>
                    <a:pt x="28932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6" name="Google Shape;326;p9"/>
            <p:cNvSpPr/>
            <p:nvPr/>
          </p:nvSpPr>
          <p:spPr>
            <a:xfrm rot="-5400000">
              <a:off x="5984981" y="3040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6384577" y="162888"/>
              <a:ext cx="1241750" cy="384500"/>
            </a:xfrm>
            <a:custGeom>
              <a:avLst/>
              <a:gdLst/>
              <a:ahLst/>
              <a:cxnLst/>
              <a:rect l="l" t="t" r="r" b="b"/>
              <a:pathLst>
                <a:path w="49670" h="15380" extrusionOk="0">
                  <a:moveTo>
                    <a:pt x="49670" y="15380"/>
                  </a:moveTo>
                  <a:lnTo>
                    <a:pt x="31013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" name="Google Shape;328;p9"/>
            <p:cNvSpPr/>
            <p:nvPr/>
          </p:nvSpPr>
          <p:spPr>
            <a:xfrm rot="-5400000">
              <a:off x="6308981" y="114945"/>
              <a:ext cx="75600" cy="7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4029693" y="-277225"/>
            <a:ext cx="5177593" cy="1162005"/>
            <a:chOff x="4029693" y="-277225"/>
            <a:chExt cx="5177593" cy="1162005"/>
          </a:xfrm>
        </p:grpSpPr>
        <p:grpSp>
          <p:nvGrpSpPr>
            <p:cNvPr id="330" name="Google Shape;330;p9"/>
            <p:cNvGrpSpPr/>
            <p:nvPr/>
          </p:nvGrpSpPr>
          <p:grpSpPr>
            <a:xfrm>
              <a:off x="5703815" y="-277225"/>
              <a:ext cx="3503471" cy="863933"/>
              <a:chOff x="5703815" y="-277225"/>
              <a:chExt cx="3503471" cy="863933"/>
            </a:xfrm>
          </p:grpSpPr>
          <p:grpSp>
            <p:nvGrpSpPr>
              <p:cNvPr id="331" name="Google Shape;331;p9"/>
              <p:cNvGrpSpPr/>
              <p:nvPr/>
            </p:nvGrpSpPr>
            <p:grpSpPr>
              <a:xfrm>
                <a:off x="6834584" y="-277225"/>
                <a:ext cx="2372701" cy="863933"/>
                <a:chOff x="2088209" y="1489400"/>
                <a:chExt cx="2372701" cy="863933"/>
              </a:xfrm>
            </p:grpSpPr>
            <p:sp>
              <p:nvSpPr>
                <p:cNvPr id="332" name="Google Shape;332;p9"/>
                <p:cNvSpPr/>
                <p:nvPr/>
              </p:nvSpPr>
              <p:spPr>
                <a:xfrm>
                  <a:off x="2088209" y="2160958"/>
                  <a:ext cx="123110" cy="192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" h="2944" extrusionOk="0">
                      <a:moveTo>
                        <a:pt x="1" y="0"/>
                      </a:moveTo>
                      <a:lnTo>
                        <a:pt x="1" y="1713"/>
                      </a:lnTo>
                      <a:lnTo>
                        <a:pt x="786" y="2944"/>
                      </a:lnTo>
                      <a:lnTo>
                        <a:pt x="1883" y="294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9"/>
                <p:cNvSpPr/>
                <p:nvPr/>
              </p:nvSpPr>
              <p:spPr>
                <a:xfrm>
                  <a:off x="2088209" y="1937083"/>
                  <a:ext cx="266477" cy="416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8" h="6370" extrusionOk="0">
                      <a:moveTo>
                        <a:pt x="1" y="0"/>
                      </a:moveTo>
                      <a:lnTo>
                        <a:pt x="1" y="1713"/>
                      </a:lnTo>
                      <a:lnTo>
                        <a:pt x="2980" y="6370"/>
                      </a:lnTo>
                      <a:lnTo>
                        <a:pt x="4078" y="637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9"/>
                <p:cNvSpPr/>
                <p:nvPr/>
              </p:nvSpPr>
              <p:spPr>
                <a:xfrm>
                  <a:off x="2088209" y="1713209"/>
                  <a:ext cx="409909" cy="64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3" h="9796" extrusionOk="0">
                      <a:moveTo>
                        <a:pt x="1" y="1"/>
                      </a:moveTo>
                      <a:lnTo>
                        <a:pt x="1" y="1714"/>
                      </a:lnTo>
                      <a:lnTo>
                        <a:pt x="5175" y="9796"/>
                      </a:lnTo>
                      <a:lnTo>
                        <a:pt x="6272" y="979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9"/>
                <p:cNvSpPr/>
                <p:nvPr/>
              </p:nvSpPr>
              <p:spPr>
                <a:xfrm>
                  <a:off x="2088209" y="1489400"/>
                  <a:ext cx="553276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13221" extrusionOk="0">
                      <a:moveTo>
                        <a:pt x="1" y="0"/>
                      </a:moveTo>
                      <a:lnTo>
                        <a:pt x="1" y="1713"/>
                      </a:lnTo>
                      <a:lnTo>
                        <a:pt x="7370" y="13221"/>
                      </a:lnTo>
                      <a:lnTo>
                        <a:pt x="8467" y="1322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9"/>
                <p:cNvSpPr/>
                <p:nvPr/>
              </p:nvSpPr>
              <p:spPr>
                <a:xfrm>
                  <a:off x="2159959" y="1489400"/>
                  <a:ext cx="624371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" h="13221" extrusionOk="0">
                      <a:moveTo>
                        <a:pt x="0" y="0"/>
                      </a:moveTo>
                      <a:lnTo>
                        <a:pt x="8466" y="13221"/>
                      </a:lnTo>
                      <a:lnTo>
                        <a:pt x="9555" y="13221"/>
                      </a:lnTo>
                      <a:lnTo>
                        <a:pt x="1097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9"/>
                <p:cNvSpPr/>
                <p:nvPr/>
              </p:nvSpPr>
              <p:spPr>
                <a:xfrm>
                  <a:off x="2303327" y="1489400"/>
                  <a:ext cx="624437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6" h="13221" extrusionOk="0">
                      <a:moveTo>
                        <a:pt x="1" y="0"/>
                      </a:moveTo>
                      <a:lnTo>
                        <a:pt x="8458" y="13221"/>
                      </a:lnTo>
                      <a:lnTo>
                        <a:pt x="9555" y="13221"/>
                      </a:ln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>
                  <a:off x="2446173" y="1489400"/>
                  <a:ext cx="624960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13221" extrusionOk="0">
                      <a:moveTo>
                        <a:pt x="0" y="0"/>
                      </a:moveTo>
                      <a:lnTo>
                        <a:pt x="8466" y="13221"/>
                      </a:lnTo>
                      <a:lnTo>
                        <a:pt x="9564" y="13221"/>
                      </a:lnTo>
                      <a:lnTo>
                        <a:pt x="1098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9"/>
                <p:cNvSpPr/>
                <p:nvPr/>
              </p:nvSpPr>
              <p:spPr>
                <a:xfrm>
                  <a:off x="2589541" y="1489400"/>
                  <a:ext cx="625025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5" h="13221" extrusionOk="0">
                      <a:moveTo>
                        <a:pt x="1" y="0"/>
                      </a:moveTo>
                      <a:lnTo>
                        <a:pt x="8467" y="13221"/>
                      </a:lnTo>
                      <a:lnTo>
                        <a:pt x="9564" y="13221"/>
                      </a:lnTo>
                      <a:lnTo>
                        <a:pt x="1098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9"/>
                <p:cNvSpPr/>
                <p:nvPr/>
              </p:nvSpPr>
              <p:spPr>
                <a:xfrm>
                  <a:off x="2732975" y="1489400"/>
                  <a:ext cx="624960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13221" extrusionOk="0">
                      <a:moveTo>
                        <a:pt x="0" y="0"/>
                      </a:moveTo>
                      <a:lnTo>
                        <a:pt x="8467" y="13221"/>
                      </a:lnTo>
                      <a:lnTo>
                        <a:pt x="9564" y="13221"/>
                      </a:lnTo>
                      <a:lnTo>
                        <a:pt x="1098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9"/>
                <p:cNvSpPr/>
                <p:nvPr/>
              </p:nvSpPr>
              <p:spPr>
                <a:xfrm>
                  <a:off x="2876409" y="1489400"/>
                  <a:ext cx="624960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13221" extrusionOk="0">
                      <a:moveTo>
                        <a:pt x="0" y="0"/>
                      </a:moveTo>
                      <a:lnTo>
                        <a:pt x="8466" y="13221"/>
                      </a:lnTo>
                      <a:lnTo>
                        <a:pt x="9563" y="13221"/>
                      </a:lnTo>
                      <a:lnTo>
                        <a:pt x="1097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9"/>
                <p:cNvSpPr/>
                <p:nvPr/>
              </p:nvSpPr>
              <p:spPr>
                <a:xfrm>
                  <a:off x="3019777" y="1489400"/>
                  <a:ext cx="624960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13221" extrusionOk="0">
                      <a:moveTo>
                        <a:pt x="1" y="0"/>
                      </a:moveTo>
                      <a:lnTo>
                        <a:pt x="8467" y="13221"/>
                      </a:lnTo>
                      <a:lnTo>
                        <a:pt x="9564" y="13221"/>
                      </a:lnTo>
                      <a:lnTo>
                        <a:pt x="1098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9"/>
                <p:cNvSpPr/>
                <p:nvPr/>
              </p:nvSpPr>
              <p:spPr>
                <a:xfrm>
                  <a:off x="3163211" y="1489400"/>
                  <a:ext cx="624960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13221" extrusionOk="0">
                      <a:moveTo>
                        <a:pt x="0" y="0"/>
                      </a:moveTo>
                      <a:lnTo>
                        <a:pt x="8466" y="13221"/>
                      </a:lnTo>
                      <a:lnTo>
                        <a:pt x="9564" y="13221"/>
                      </a:lnTo>
                      <a:lnTo>
                        <a:pt x="1097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9"/>
                <p:cNvSpPr/>
                <p:nvPr/>
              </p:nvSpPr>
              <p:spPr>
                <a:xfrm>
                  <a:off x="3306579" y="1489400"/>
                  <a:ext cx="625025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5" h="13221" extrusionOk="0">
                      <a:moveTo>
                        <a:pt x="1" y="0"/>
                      </a:moveTo>
                      <a:lnTo>
                        <a:pt x="8467" y="13221"/>
                      </a:lnTo>
                      <a:lnTo>
                        <a:pt x="9564" y="13221"/>
                      </a:lnTo>
                      <a:lnTo>
                        <a:pt x="1098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9"/>
                <p:cNvSpPr/>
                <p:nvPr/>
              </p:nvSpPr>
              <p:spPr>
                <a:xfrm>
                  <a:off x="3450013" y="1489400"/>
                  <a:ext cx="624960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13221" extrusionOk="0">
                      <a:moveTo>
                        <a:pt x="0" y="0"/>
                      </a:moveTo>
                      <a:lnTo>
                        <a:pt x="8466" y="13221"/>
                      </a:lnTo>
                      <a:lnTo>
                        <a:pt x="9564" y="13221"/>
                      </a:lnTo>
                      <a:lnTo>
                        <a:pt x="1098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9"/>
                <p:cNvSpPr/>
                <p:nvPr/>
              </p:nvSpPr>
              <p:spPr>
                <a:xfrm>
                  <a:off x="3593381" y="1489400"/>
                  <a:ext cx="624437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6" h="13221" extrusionOk="0">
                      <a:moveTo>
                        <a:pt x="1" y="0"/>
                      </a:moveTo>
                      <a:lnTo>
                        <a:pt x="8467" y="13221"/>
                      </a:lnTo>
                      <a:lnTo>
                        <a:pt x="9555" y="13221"/>
                      </a:lnTo>
                      <a:lnTo>
                        <a:pt x="1098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9"/>
                <p:cNvSpPr/>
                <p:nvPr/>
              </p:nvSpPr>
              <p:spPr>
                <a:xfrm>
                  <a:off x="3736815" y="1489400"/>
                  <a:ext cx="624371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" h="13221" extrusionOk="0">
                      <a:moveTo>
                        <a:pt x="0" y="0"/>
                      </a:moveTo>
                      <a:lnTo>
                        <a:pt x="8458" y="13221"/>
                      </a:lnTo>
                      <a:lnTo>
                        <a:pt x="9555" y="13221"/>
                      </a:ln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9"/>
                <p:cNvSpPr/>
                <p:nvPr/>
              </p:nvSpPr>
              <p:spPr>
                <a:xfrm>
                  <a:off x="3879661" y="1489400"/>
                  <a:ext cx="581244" cy="86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5" h="13221" extrusionOk="0">
                      <a:moveTo>
                        <a:pt x="0" y="0"/>
                      </a:moveTo>
                      <a:lnTo>
                        <a:pt x="8466" y="13221"/>
                      </a:lnTo>
                      <a:lnTo>
                        <a:pt x="8894" y="13221"/>
                      </a:lnTo>
                      <a:lnTo>
                        <a:pt x="8894" y="12177"/>
                      </a:lnTo>
                      <a:lnTo>
                        <a:pt x="1097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9"/>
                <p:cNvSpPr/>
                <p:nvPr/>
              </p:nvSpPr>
              <p:spPr>
                <a:xfrm>
                  <a:off x="4023029" y="1489400"/>
                  <a:ext cx="437877" cy="683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1" h="10456" extrusionOk="0">
                      <a:moveTo>
                        <a:pt x="1" y="0"/>
                      </a:moveTo>
                      <a:lnTo>
                        <a:pt x="6700" y="10455"/>
                      </a:lnTo>
                      <a:lnTo>
                        <a:pt x="6700" y="8743"/>
                      </a:lnTo>
                      <a:lnTo>
                        <a:pt x="1098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9"/>
                <p:cNvSpPr/>
                <p:nvPr/>
              </p:nvSpPr>
              <p:spPr>
                <a:xfrm>
                  <a:off x="4166463" y="1489400"/>
                  <a:ext cx="294445" cy="4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6" h="7030" extrusionOk="0">
                      <a:moveTo>
                        <a:pt x="0" y="0"/>
                      </a:moveTo>
                      <a:lnTo>
                        <a:pt x="4505" y="7030"/>
                      </a:lnTo>
                      <a:lnTo>
                        <a:pt x="4505" y="5317"/>
                      </a:lnTo>
                      <a:lnTo>
                        <a:pt x="1098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9"/>
                <p:cNvSpPr/>
                <p:nvPr/>
              </p:nvSpPr>
              <p:spPr>
                <a:xfrm>
                  <a:off x="4309831" y="1489400"/>
                  <a:ext cx="151078" cy="235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2" h="3605" extrusionOk="0">
                      <a:moveTo>
                        <a:pt x="1" y="0"/>
                      </a:moveTo>
                      <a:lnTo>
                        <a:pt x="2311" y="3604"/>
                      </a:lnTo>
                      <a:lnTo>
                        <a:pt x="2311" y="1891"/>
                      </a:lnTo>
                      <a:lnTo>
                        <a:pt x="1098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9"/>
                <p:cNvSpPr/>
                <p:nvPr/>
              </p:nvSpPr>
              <p:spPr>
                <a:xfrm>
                  <a:off x="4453265" y="1489400"/>
                  <a:ext cx="7645" cy="1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179" extrusionOk="0">
                      <a:moveTo>
                        <a:pt x="0" y="0"/>
                      </a:moveTo>
                      <a:lnTo>
                        <a:pt x="116" y="178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C9DFE9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353;p9"/>
              <p:cNvGrpSpPr/>
              <p:nvPr/>
            </p:nvGrpSpPr>
            <p:grpSpPr>
              <a:xfrm>
                <a:off x="5703815" y="154934"/>
                <a:ext cx="1617581" cy="144972"/>
                <a:chOff x="301875" y="4680900"/>
                <a:chExt cx="2553000" cy="144972"/>
              </a:xfrm>
            </p:grpSpPr>
            <p:sp>
              <p:nvSpPr>
                <p:cNvPr id="354" name="Google Shape;354;p9"/>
                <p:cNvSpPr/>
                <p:nvPr/>
              </p:nvSpPr>
              <p:spPr>
                <a:xfrm>
                  <a:off x="301875" y="4680900"/>
                  <a:ext cx="2553000" cy="567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355" name="Google Shape;355;p9"/>
                <p:cNvSpPr/>
                <p:nvPr/>
              </p:nvSpPr>
              <p:spPr>
                <a:xfrm>
                  <a:off x="301875" y="4769172"/>
                  <a:ext cx="2553000" cy="567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356" name="Google Shape;356;p9"/>
            <p:cNvGrpSpPr/>
            <p:nvPr/>
          </p:nvGrpSpPr>
          <p:grpSpPr>
            <a:xfrm rot="-5400000">
              <a:off x="3655105" y="153656"/>
              <a:ext cx="1105712" cy="356536"/>
              <a:chOff x="4757450" y="1886500"/>
              <a:chExt cx="1105712" cy="356536"/>
            </a:xfrm>
          </p:grpSpPr>
          <p:sp>
            <p:nvSpPr>
              <p:cNvPr id="357" name="Google Shape;357;p9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58" name="Google Shape;358;p9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</p:grp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subTitle" idx="1"/>
          </p:nvPr>
        </p:nvSpPr>
        <p:spPr>
          <a:xfrm>
            <a:off x="720000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subTitle" idx="2"/>
          </p:nvPr>
        </p:nvSpPr>
        <p:spPr>
          <a:xfrm>
            <a:off x="3419271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subTitle" idx="3"/>
          </p:nvPr>
        </p:nvSpPr>
        <p:spPr>
          <a:xfrm>
            <a:off x="720000" y="39212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3"/>
          <p:cNvSpPr txBox="1">
            <a:spLocks noGrp="1"/>
          </p:cNvSpPr>
          <p:nvPr>
            <p:ph type="subTitle" idx="4"/>
          </p:nvPr>
        </p:nvSpPr>
        <p:spPr>
          <a:xfrm>
            <a:off x="3419274" y="39212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5"/>
          </p:nvPr>
        </p:nvSpPr>
        <p:spPr>
          <a:xfrm>
            <a:off x="6118549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6"/>
          </p:nvPr>
        </p:nvSpPr>
        <p:spPr>
          <a:xfrm>
            <a:off x="6118549" y="39212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44775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6" name="Google Shape;416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72872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7" name="Google Shape;417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75" y="1344775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8" name="Google Shape;418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75" y="3072872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9" name="Google Shape;419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50" y="1344775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0" name="Google Shape;420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50" y="3072872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1" name="Google Shape;421;p13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subTitle" idx="17"/>
          </p:nvPr>
        </p:nvSpPr>
        <p:spPr>
          <a:xfrm>
            <a:off x="341927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18"/>
          </p:nvPr>
        </p:nvSpPr>
        <p:spPr>
          <a:xfrm>
            <a:off x="611855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19"/>
          </p:nvPr>
        </p:nvSpPr>
        <p:spPr>
          <a:xfrm>
            <a:off x="720000" y="36323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subTitle" idx="20"/>
          </p:nvPr>
        </p:nvSpPr>
        <p:spPr>
          <a:xfrm>
            <a:off x="3419275" y="36323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26" name="Google Shape;426;p13"/>
          <p:cNvSpPr txBox="1">
            <a:spLocks noGrp="1"/>
          </p:cNvSpPr>
          <p:nvPr>
            <p:ph type="subTitle" idx="21"/>
          </p:nvPr>
        </p:nvSpPr>
        <p:spPr>
          <a:xfrm>
            <a:off x="6118550" y="36323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27" name="Google Shape;427;p13"/>
          <p:cNvGrpSpPr/>
          <p:nvPr/>
        </p:nvGrpSpPr>
        <p:grpSpPr>
          <a:xfrm>
            <a:off x="5164234" y="4603900"/>
            <a:ext cx="3451186" cy="863933"/>
            <a:chOff x="5164234" y="4603900"/>
            <a:chExt cx="3451186" cy="863933"/>
          </a:xfrm>
        </p:grpSpPr>
        <p:grpSp>
          <p:nvGrpSpPr>
            <p:cNvPr id="428" name="Google Shape;428;p13"/>
            <p:cNvGrpSpPr/>
            <p:nvPr/>
          </p:nvGrpSpPr>
          <p:grpSpPr>
            <a:xfrm>
              <a:off x="5164234" y="4603900"/>
              <a:ext cx="2372701" cy="863933"/>
              <a:chOff x="2088209" y="1489400"/>
              <a:chExt cx="2372701" cy="863933"/>
            </a:xfrm>
          </p:grpSpPr>
          <p:sp>
            <p:nvSpPr>
              <p:cNvPr id="429" name="Google Shape;429;p13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3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3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3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" name="Google Shape;450;p13"/>
            <p:cNvGrpSpPr/>
            <p:nvPr/>
          </p:nvGrpSpPr>
          <p:grpSpPr>
            <a:xfrm>
              <a:off x="6997840" y="4756334"/>
              <a:ext cx="1617581" cy="144972"/>
              <a:chOff x="301875" y="4680900"/>
              <a:chExt cx="2553000" cy="144972"/>
            </a:xfrm>
          </p:grpSpPr>
          <p:sp>
            <p:nvSpPr>
              <p:cNvPr id="451" name="Google Shape;451;p13"/>
              <p:cNvSpPr/>
              <p:nvPr/>
            </p:nvSpPr>
            <p:spPr>
              <a:xfrm>
                <a:off x="301875" y="468090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301875" y="476917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453" name="Google Shape;453;p13"/>
          <p:cNvGrpSpPr/>
          <p:nvPr/>
        </p:nvGrpSpPr>
        <p:grpSpPr>
          <a:xfrm>
            <a:off x="5969288" y="103000"/>
            <a:ext cx="3674700" cy="222725"/>
            <a:chOff x="5969288" y="103000"/>
            <a:chExt cx="3674700" cy="222725"/>
          </a:xfrm>
        </p:grpSpPr>
        <p:grpSp>
          <p:nvGrpSpPr>
            <p:cNvPr id="454" name="Google Shape;454;p13"/>
            <p:cNvGrpSpPr/>
            <p:nvPr/>
          </p:nvGrpSpPr>
          <p:grpSpPr>
            <a:xfrm>
              <a:off x="6347488" y="103000"/>
              <a:ext cx="460100" cy="119700"/>
              <a:chOff x="692675" y="192875"/>
              <a:chExt cx="460100" cy="119700"/>
            </a:xfrm>
          </p:grpSpPr>
          <p:sp>
            <p:nvSpPr>
              <p:cNvPr id="455" name="Google Shape;455;p13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458" name="Google Shape;458;p13"/>
            <p:cNvCxnSpPr/>
            <p:nvPr/>
          </p:nvCxnSpPr>
          <p:spPr>
            <a:xfrm>
              <a:off x="5969288" y="325725"/>
              <a:ext cx="3674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9" name="Google Shape;459;p13"/>
          <p:cNvGrpSpPr/>
          <p:nvPr/>
        </p:nvGrpSpPr>
        <p:grpSpPr>
          <a:xfrm>
            <a:off x="55693" y="-214144"/>
            <a:ext cx="442790" cy="5433924"/>
            <a:chOff x="55693" y="-214144"/>
            <a:chExt cx="442790" cy="5433924"/>
          </a:xfrm>
        </p:grpSpPr>
        <p:grpSp>
          <p:nvGrpSpPr>
            <p:cNvPr id="460" name="Google Shape;460;p13"/>
            <p:cNvGrpSpPr/>
            <p:nvPr/>
          </p:nvGrpSpPr>
          <p:grpSpPr>
            <a:xfrm rot="-5400000" flipH="1">
              <a:off x="-1501237" y="1409362"/>
              <a:ext cx="3623225" cy="376213"/>
              <a:chOff x="331650" y="1633210"/>
              <a:chExt cx="3623225" cy="376213"/>
            </a:xfrm>
          </p:grpSpPr>
          <p:sp>
            <p:nvSpPr>
              <p:cNvPr id="461" name="Google Shape;461;p13"/>
              <p:cNvSpPr/>
              <p:nvPr/>
            </p:nvSpPr>
            <p:spPr>
              <a:xfrm>
                <a:off x="331650" y="1633210"/>
                <a:ext cx="3585440" cy="338153"/>
              </a:xfrm>
              <a:custGeom>
                <a:avLst/>
                <a:gdLst/>
                <a:ahLst/>
                <a:cxnLst/>
                <a:rect l="l" t="t" r="r" b="b"/>
                <a:pathLst>
                  <a:path w="107156" h="18217" extrusionOk="0">
                    <a:moveTo>
                      <a:pt x="0" y="0"/>
                    </a:moveTo>
                    <a:lnTo>
                      <a:pt x="61347" y="0"/>
                    </a:lnTo>
                    <a:lnTo>
                      <a:pt x="79564" y="18217"/>
                    </a:lnTo>
                    <a:lnTo>
                      <a:pt x="107156" y="1821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2" name="Google Shape;462;p13"/>
              <p:cNvSpPr/>
              <p:nvPr/>
            </p:nvSpPr>
            <p:spPr>
              <a:xfrm>
                <a:off x="3879275" y="1933823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463" name="Google Shape;463;p13"/>
            <p:cNvGrpSpPr/>
            <p:nvPr/>
          </p:nvGrpSpPr>
          <p:grpSpPr>
            <a:xfrm rot="5400000">
              <a:off x="-318895" y="4488656"/>
              <a:ext cx="1105712" cy="356536"/>
              <a:chOff x="4757450" y="1886500"/>
              <a:chExt cx="1105712" cy="356536"/>
            </a:xfrm>
          </p:grpSpPr>
          <p:sp>
            <p:nvSpPr>
              <p:cNvPr id="464" name="Google Shape;464;p13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5" name="Google Shape;465;p13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</p:grp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4"/>
          <p:cNvSpPr txBox="1">
            <a:spLocks noGrp="1"/>
          </p:cNvSpPr>
          <p:nvPr>
            <p:ph type="title"/>
          </p:nvPr>
        </p:nvSpPr>
        <p:spPr>
          <a:xfrm>
            <a:off x="4581292" y="2893650"/>
            <a:ext cx="3696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9" name="Google Shape;469;p14"/>
          <p:cNvSpPr txBox="1">
            <a:spLocks noGrp="1"/>
          </p:cNvSpPr>
          <p:nvPr>
            <p:ph type="subTitle" idx="1"/>
          </p:nvPr>
        </p:nvSpPr>
        <p:spPr>
          <a:xfrm>
            <a:off x="4581238" y="1419850"/>
            <a:ext cx="3696000" cy="14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0" name="Google Shape;470;p14"/>
          <p:cNvSpPr>
            <a:spLocks noGrp="1"/>
          </p:cNvSpPr>
          <p:nvPr>
            <p:ph type="pic" idx="2"/>
          </p:nvPr>
        </p:nvSpPr>
        <p:spPr>
          <a:xfrm>
            <a:off x="975599" y="884784"/>
            <a:ext cx="3371700" cy="3374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471" name="Google Shape;471;p14"/>
          <p:cNvGrpSpPr/>
          <p:nvPr/>
        </p:nvGrpSpPr>
        <p:grpSpPr>
          <a:xfrm>
            <a:off x="5164234" y="4603900"/>
            <a:ext cx="3451186" cy="863933"/>
            <a:chOff x="5164234" y="4603900"/>
            <a:chExt cx="3451186" cy="863933"/>
          </a:xfrm>
        </p:grpSpPr>
        <p:grpSp>
          <p:nvGrpSpPr>
            <p:cNvPr id="472" name="Google Shape;472;p14"/>
            <p:cNvGrpSpPr/>
            <p:nvPr/>
          </p:nvGrpSpPr>
          <p:grpSpPr>
            <a:xfrm>
              <a:off x="5164234" y="4603900"/>
              <a:ext cx="2372701" cy="863933"/>
              <a:chOff x="2088209" y="1489400"/>
              <a:chExt cx="2372701" cy="863933"/>
            </a:xfrm>
          </p:grpSpPr>
          <p:sp>
            <p:nvSpPr>
              <p:cNvPr id="473" name="Google Shape;473;p14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4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4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4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4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4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4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4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4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4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4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4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4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4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4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4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4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4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4" name="Google Shape;494;p14"/>
            <p:cNvGrpSpPr/>
            <p:nvPr/>
          </p:nvGrpSpPr>
          <p:grpSpPr>
            <a:xfrm>
              <a:off x="6997840" y="4756334"/>
              <a:ext cx="1617581" cy="144972"/>
              <a:chOff x="301875" y="4680900"/>
              <a:chExt cx="2553000" cy="144972"/>
            </a:xfrm>
          </p:grpSpPr>
          <p:sp>
            <p:nvSpPr>
              <p:cNvPr id="495" name="Google Shape;495;p14"/>
              <p:cNvSpPr/>
              <p:nvPr/>
            </p:nvSpPr>
            <p:spPr>
              <a:xfrm>
                <a:off x="301875" y="468090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496" name="Google Shape;496;p14"/>
              <p:cNvSpPr/>
              <p:nvPr/>
            </p:nvSpPr>
            <p:spPr>
              <a:xfrm>
                <a:off x="301875" y="476917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497" name="Google Shape;497;p14"/>
          <p:cNvGrpSpPr/>
          <p:nvPr/>
        </p:nvGrpSpPr>
        <p:grpSpPr>
          <a:xfrm>
            <a:off x="5969288" y="103000"/>
            <a:ext cx="3674700" cy="222725"/>
            <a:chOff x="5969288" y="103000"/>
            <a:chExt cx="3674700" cy="222725"/>
          </a:xfrm>
        </p:grpSpPr>
        <p:grpSp>
          <p:nvGrpSpPr>
            <p:cNvPr id="498" name="Google Shape;498;p14"/>
            <p:cNvGrpSpPr/>
            <p:nvPr/>
          </p:nvGrpSpPr>
          <p:grpSpPr>
            <a:xfrm>
              <a:off x="6347488" y="103000"/>
              <a:ext cx="460100" cy="119700"/>
              <a:chOff x="692675" y="192875"/>
              <a:chExt cx="460100" cy="119700"/>
            </a:xfrm>
          </p:grpSpPr>
          <p:sp>
            <p:nvSpPr>
              <p:cNvPr id="499" name="Google Shape;499;p14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500" name="Google Shape;500;p14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501" name="Google Shape;501;p14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502" name="Google Shape;502;p14"/>
            <p:cNvCxnSpPr/>
            <p:nvPr/>
          </p:nvCxnSpPr>
          <p:spPr>
            <a:xfrm>
              <a:off x="5969288" y="325725"/>
              <a:ext cx="3674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3" name="Google Shape;503;p14"/>
          <p:cNvGrpSpPr/>
          <p:nvPr/>
        </p:nvGrpSpPr>
        <p:grpSpPr>
          <a:xfrm>
            <a:off x="55693" y="-214144"/>
            <a:ext cx="442790" cy="5433924"/>
            <a:chOff x="55693" y="-214144"/>
            <a:chExt cx="442790" cy="5433924"/>
          </a:xfrm>
        </p:grpSpPr>
        <p:grpSp>
          <p:nvGrpSpPr>
            <p:cNvPr id="504" name="Google Shape;504;p14"/>
            <p:cNvGrpSpPr/>
            <p:nvPr/>
          </p:nvGrpSpPr>
          <p:grpSpPr>
            <a:xfrm rot="-5400000" flipH="1">
              <a:off x="-1501237" y="1409362"/>
              <a:ext cx="3623225" cy="376213"/>
              <a:chOff x="331650" y="1633210"/>
              <a:chExt cx="3623225" cy="376213"/>
            </a:xfrm>
          </p:grpSpPr>
          <p:sp>
            <p:nvSpPr>
              <p:cNvPr id="505" name="Google Shape;505;p14"/>
              <p:cNvSpPr/>
              <p:nvPr/>
            </p:nvSpPr>
            <p:spPr>
              <a:xfrm>
                <a:off x="331650" y="1633210"/>
                <a:ext cx="3585440" cy="338153"/>
              </a:xfrm>
              <a:custGeom>
                <a:avLst/>
                <a:gdLst/>
                <a:ahLst/>
                <a:cxnLst/>
                <a:rect l="l" t="t" r="r" b="b"/>
                <a:pathLst>
                  <a:path w="107156" h="18217" extrusionOk="0">
                    <a:moveTo>
                      <a:pt x="0" y="0"/>
                    </a:moveTo>
                    <a:lnTo>
                      <a:pt x="61347" y="0"/>
                    </a:lnTo>
                    <a:lnTo>
                      <a:pt x="79564" y="18217"/>
                    </a:lnTo>
                    <a:lnTo>
                      <a:pt x="107156" y="1821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6" name="Google Shape;506;p14"/>
              <p:cNvSpPr/>
              <p:nvPr/>
            </p:nvSpPr>
            <p:spPr>
              <a:xfrm>
                <a:off x="3879275" y="1933823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507" name="Google Shape;507;p14"/>
            <p:cNvGrpSpPr/>
            <p:nvPr/>
          </p:nvGrpSpPr>
          <p:grpSpPr>
            <a:xfrm rot="5400000">
              <a:off x="-318895" y="4488656"/>
              <a:ext cx="1105712" cy="356536"/>
              <a:chOff x="4757450" y="1886500"/>
              <a:chExt cx="1105712" cy="356536"/>
            </a:xfrm>
          </p:grpSpPr>
          <p:sp>
            <p:nvSpPr>
              <p:cNvPr id="508" name="Google Shape;508;p14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9" name="Google Shape;509;p14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</p:grp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5"/>
          <p:cNvSpPr>
            <a:spLocks noGrp="1"/>
          </p:cNvSpPr>
          <p:nvPr>
            <p:ph type="pic" idx="2"/>
          </p:nvPr>
        </p:nvSpPr>
        <p:spPr>
          <a:xfrm>
            <a:off x="1059924" y="884784"/>
            <a:ext cx="3371700" cy="3374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3" name="Google Shape;513;p15"/>
          <p:cNvSpPr txBox="1">
            <a:spLocks noGrp="1"/>
          </p:cNvSpPr>
          <p:nvPr>
            <p:ph type="title"/>
          </p:nvPr>
        </p:nvSpPr>
        <p:spPr>
          <a:xfrm>
            <a:off x="5553588" y="1938100"/>
            <a:ext cx="2639400" cy="16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4" name="Google Shape;514;p15"/>
          <p:cNvSpPr txBox="1">
            <a:spLocks noGrp="1"/>
          </p:cNvSpPr>
          <p:nvPr>
            <p:ph type="title" idx="3" hasCustomPrompt="1"/>
          </p:nvPr>
        </p:nvSpPr>
        <p:spPr>
          <a:xfrm>
            <a:off x="5553588" y="952300"/>
            <a:ext cx="1464300" cy="98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5" name="Google Shape;515;p15"/>
          <p:cNvSpPr txBox="1">
            <a:spLocks noGrp="1"/>
          </p:cNvSpPr>
          <p:nvPr>
            <p:ph type="subTitle" idx="1"/>
          </p:nvPr>
        </p:nvSpPr>
        <p:spPr>
          <a:xfrm>
            <a:off x="5553588" y="3483350"/>
            <a:ext cx="2639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15"/>
          <p:cNvGrpSpPr/>
          <p:nvPr/>
        </p:nvGrpSpPr>
        <p:grpSpPr>
          <a:xfrm>
            <a:off x="-319641" y="-418900"/>
            <a:ext cx="3468261" cy="863933"/>
            <a:chOff x="-319641" y="-418900"/>
            <a:chExt cx="3468261" cy="863933"/>
          </a:xfrm>
        </p:grpSpPr>
        <p:grpSp>
          <p:nvGrpSpPr>
            <p:cNvPr id="517" name="Google Shape;517;p15"/>
            <p:cNvGrpSpPr/>
            <p:nvPr/>
          </p:nvGrpSpPr>
          <p:grpSpPr>
            <a:xfrm>
              <a:off x="-319641" y="-418900"/>
              <a:ext cx="2372701" cy="863933"/>
              <a:chOff x="2088209" y="1489400"/>
              <a:chExt cx="2372701" cy="863933"/>
            </a:xfrm>
          </p:grpSpPr>
          <p:sp>
            <p:nvSpPr>
              <p:cNvPr id="518" name="Google Shape;518;p15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5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5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" name="Google Shape;539;p15"/>
            <p:cNvGrpSpPr/>
            <p:nvPr/>
          </p:nvGrpSpPr>
          <p:grpSpPr>
            <a:xfrm>
              <a:off x="1531040" y="123409"/>
              <a:ext cx="1617581" cy="144972"/>
              <a:chOff x="301875" y="4680900"/>
              <a:chExt cx="2553000" cy="144972"/>
            </a:xfrm>
          </p:grpSpPr>
          <p:sp>
            <p:nvSpPr>
              <p:cNvPr id="540" name="Google Shape;540;p15"/>
              <p:cNvSpPr/>
              <p:nvPr/>
            </p:nvSpPr>
            <p:spPr>
              <a:xfrm>
                <a:off x="301875" y="468090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301875" y="476917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542" name="Google Shape;542;p15"/>
          <p:cNvGrpSpPr/>
          <p:nvPr/>
        </p:nvGrpSpPr>
        <p:grpSpPr>
          <a:xfrm>
            <a:off x="8719050" y="-364475"/>
            <a:ext cx="204875" cy="3767400"/>
            <a:chOff x="8748325" y="1603725"/>
            <a:chExt cx="204875" cy="3767400"/>
          </a:xfrm>
        </p:grpSpPr>
        <p:grpSp>
          <p:nvGrpSpPr>
            <p:cNvPr id="543" name="Google Shape;543;p15"/>
            <p:cNvGrpSpPr/>
            <p:nvPr/>
          </p:nvGrpSpPr>
          <p:grpSpPr>
            <a:xfrm rot="5400000">
              <a:off x="8578125" y="4365675"/>
              <a:ext cx="460100" cy="119700"/>
              <a:chOff x="692675" y="192875"/>
              <a:chExt cx="460100" cy="119700"/>
            </a:xfrm>
          </p:grpSpPr>
          <p:sp>
            <p:nvSpPr>
              <p:cNvPr id="544" name="Google Shape;544;p15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547" name="Google Shape;547;p15"/>
            <p:cNvCxnSpPr/>
            <p:nvPr/>
          </p:nvCxnSpPr>
          <p:spPr>
            <a:xfrm rot="10800000">
              <a:off x="8953200" y="1603725"/>
              <a:ext cx="0" cy="3767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8" name="Google Shape;548;p15"/>
          <p:cNvGrpSpPr/>
          <p:nvPr/>
        </p:nvGrpSpPr>
        <p:grpSpPr>
          <a:xfrm rot="10800000">
            <a:off x="-181050" y="4130381"/>
            <a:ext cx="3623225" cy="857908"/>
            <a:chOff x="5670150" y="182956"/>
            <a:chExt cx="3623225" cy="857908"/>
          </a:xfrm>
        </p:grpSpPr>
        <p:grpSp>
          <p:nvGrpSpPr>
            <p:cNvPr id="549" name="Google Shape;549;p15"/>
            <p:cNvGrpSpPr/>
            <p:nvPr/>
          </p:nvGrpSpPr>
          <p:grpSpPr>
            <a:xfrm>
              <a:off x="8073905" y="182956"/>
              <a:ext cx="1105712" cy="356536"/>
              <a:chOff x="4757450" y="1886500"/>
              <a:chExt cx="1105712" cy="356536"/>
            </a:xfrm>
          </p:grpSpPr>
          <p:sp>
            <p:nvSpPr>
              <p:cNvPr id="550" name="Google Shape;550;p15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1" name="Google Shape;551;p15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552" name="Google Shape;552;p15"/>
            <p:cNvGrpSpPr/>
            <p:nvPr/>
          </p:nvGrpSpPr>
          <p:grpSpPr>
            <a:xfrm rot="10800000" flipH="1">
              <a:off x="5670150" y="309957"/>
              <a:ext cx="3623225" cy="730908"/>
              <a:chOff x="5670150" y="4351248"/>
              <a:chExt cx="3623225" cy="732740"/>
            </a:xfrm>
          </p:grpSpPr>
          <p:grpSp>
            <p:nvGrpSpPr>
              <p:cNvPr id="553" name="Google Shape;553;p15"/>
              <p:cNvGrpSpPr/>
              <p:nvPr/>
            </p:nvGrpSpPr>
            <p:grpSpPr>
              <a:xfrm flipH="1">
                <a:off x="5670150" y="4707775"/>
                <a:ext cx="3623225" cy="376213"/>
                <a:chOff x="331650" y="1633210"/>
                <a:chExt cx="3623225" cy="376213"/>
              </a:xfrm>
            </p:grpSpPr>
            <p:sp>
              <p:nvSpPr>
                <p:cNvPr id="554" name="Google Shape;554;p15"/>
                <p:cNvSpPr/>
                <p:nvPr/>
              </p:nvSpPr>
              <p:spPr>
                <a:xfrm>
                  <a:off x="331650" y="1633210"/>
                  <a:ext cx="3585440" cy="33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56" h="18217" extrusionOk="0">
                      <a:moveTo>
                        <a:pt x="0" y="0"/>
                      </a:moveTo>
                      <a:lnTo>
                        <a:pt x="61347" y="0"/>
                      </a:lnTo>
                      <a:lnTo>
                        <a:pt x="79564" y="18217"/>
                      </a:lnTo>
                      <a:lnTo>
                        <a:pt x="107156" y="182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5" name="Google Shape;555;p15"/>
                <p:cNvSpPr/>
                <p:nvPr/>
              </p:nvSpPr>
              <p:spPr>
                <a:xfrm>
                  <a:off x="3879275" y="1933823"/>
                  <a:ext cx="75600" cy="75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Dosis"/>
                    <a:ea typeface="Dosis"/>
                    <a:cs typeface="Dosis"/>
                    <a:sym typeface="Dosis"/>
                  </a:endParaRPr>
                </a:p>
              </p:txBody>
            </p:sp>
          </p:grpSp>
          <p:grpSp>
            <p:nvGrpSpPr>
              <p:cNvPr id="556" name="Google Shape;556;p15"/>
              <p:cNvGrpSpPr/>
              <p:nvPr/>
            </p:nvGrpSpPr>
            <p:grpSpPr>
              <a:xfrm>
                <a:off x="8083863" y="4351248"/>
                <a:ext cx="1105712" cy="356536"/>
                <a:chOff x="4757450" y="1886500"/>
                <a:chExt cx="1105712" cy="356536"/>
              </a:xfrm>
            </p:grpSpPr>
            <p:sp>
              <p:nvSpPr>
                <p:cNvPr id="557" name="Google Shape;557;p15"/>
                <p:cNvSpPr/>
                <p:nvPr/>
              </p:nvSpPr>
              <p:spPr>
                <a:xfrm>
                  <a:off x="4781512" y="1913814"/>
                  <a:ext cx="1081650" cy="329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6" h="19312" extrusionOk="0">
                      <a:moveTo>
                        <a:pt x="0" y="0"/>
                      </a:moveTo>
                      <a:lnTo>
                        <a:pt x="25241" y="19312"/>
                      </a:lnTo>
                      <a:lnTo>
                        <a:pt x="43266" y="1921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8" name="Google Shape;558;p15"/>
                <p:cNvSpPr/>
                <p:nvPr/>
              </p:nvSpPr>
              <p:spPr>
                <a:xfrm>
                  <a:off x="4757450" y="1886500"/>
                  <a:ext cx="75600" cy="75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Dosis"/>
                    <a:ea typeface="Dosis"/>
                    <a:cs typeface="Dosis"/>
                    <a:sym typeface="Dosi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7"/>
          <p:cNvSpPr txBox="1">
            <a:spLocks noGrp="1"/>
          </p:cNvSpPr>
          <p:nvPr>
            <p:ph type="title"/>
          </p:nvPr>
        </p:nvSpPr>
        <p:spPr>
          <a:xfrm>
            <a:off x="1171713" y="1809450"/>
            <a:ext cx="2672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7"/>
          <p:cNvSpPr txBox="1">
            <a:spLocks noGrp="1"/>
          </p:cNvSpPr>
          <p:nvPr>
            <p:ph type="subTitle" idx="1"/>
          </p:nvPr>
        </p:nvSpPr>
        <p:spPr>
          <a:xfrm>
            <a:off x="1171713" y="2305950"/>
            <a:ext cx="26721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7" name="Google Shape;607;p17"/>
          <p:cNvGrpSpPr/>
          <p:nvPr/>
        </p:nvGrpSpPr>
        <p:grpSpPr>
          <a:xfrm>
            <a:off x="5164234" y="4603900"/>
            <a:ext cx="3451186" cy="863933"/>
            <a:chOff x="5164234" y="4603900"/>
            <a:chExt cx="3451186" cy="863933"/>
          </a:xfrm>
        </p:grpSpPr>
        <p:grpSp>
          <p:nvGrpSpPr>
            <p:cNvPr id="608" name="Google Shape;608;p17"/>
            <p:cNvGrpSpPr/>
            <p:nvPr/>
          </p:nvGrpSpPr>
          <p:grpSpPr>
            <a:xfrm>
              <a:off x="5164234" y="4603900"/>
              <a:ext cx="2372701" cy="863933"/>
              <a:chOff x="2088209" y="1489400"/>
              <a:chExt cx="2372701" cy="863933"/>
            </a:xfrm>
          </p:grpSpPr>
          <p:sp>
            <p:nvSpPr>
              <p:cNvPr id="609" name="Google Shape;609;p17"/>
              <p:cNvSpPr/>
              <p:nvPr/>
            </p:nvSpPr>
            <p:spPr>
              <a:xfrm>
                <a:off x="2088209" y="2160958"/>
                <a:ext cx="123110" cy="192376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944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86" y="2944"/>
                    </a:lnTo>
                    <a:lnTo>
                      <a:pt x="1883" y="29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7"/>
              <p:cNvSpPr/>
              <p:nvPr/>
            </p:nvSpPr>
            <p:spPr>
              <a:xfrm>
                <a:off x="2088209" y="1937083"/>
                <a:ext cx="266477" cy="416248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6370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2980" y="6370"/>
                    </a:lnTo>
                    <a:lnTo>
                      <a:pt x="4078" y="63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7"/>
              <p:cNvSpPr/>
              <p:nvPr/>
            </p:nvSpPr>
            <p:spPr>
              <a:xfrm>
                <a:off x="2088209" y="1713209"/>
                <a:ext cx="409909" cy="64012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9796" extrusionOk="0">
                    <a:moveTo>
                      <a:pt x="1" y="1"/>
                    </a:moveTo>
                    <a:lnTo>
                      <a:pt x="1" y="1714"/>
                    </a:lnTo>
                    <a:lnTo>
                      <a:pt x="5175" y="9796"/>
                    </a:lnTo>
                    <a:lnTo>
                      <a:pt x="6272" y="97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7"/>
              <p:cNvSpPr/>
              <p:nvPr/>
            </p:nvSpPr>
            <p:spPr>
              <a:xfrm>
                <a:off x="2088209" y="1489400"/>
                <a:ext cx="553276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3221" extrusionOk="0">
                    <a:moveTo>
                      <a:pt x="1" y="0"/>
                    </a:moveTo>
                    <a:lnTo>
                      <a:pt x="1" y="1713"/>
                    </a:lnTo>
                    <a:lnTo>
                      <a:pt x="7370" y="13221"/>
                    </a:lnTo>
                    <a:lnTo>
                      <a:pt x="8467" y="13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2159959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55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2303327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244617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2589541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2732975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2876409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3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3019777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3163211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3306579" y="1489400"/>
                <a:ext cx="625025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3450013" y="1489400"/>
                <a:ext cx="624960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9564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3593381" y="1489400"/>
                <a:ext cx="624437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3221" extrusionOk="0">
                    <a:moveTo>
                      <a:pt x="1" y="0"/>
                    </a:moveTo>
                    <a:lnTo>
                      <a:pt x="8467" y="13221"/>
                    </a:lnTo>
                    <a:lnTo>
                      <a:pt x="9555" y="1322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3736815" y="1489400"/>
                <a:ext cx="624371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9555" h="13221" extrusionOk="0">
                    <a:moveTo>
                      <a:pt x="0" y="0"/>
                    </a:moveTo>
                    <a:lnTo>
                      <a:pt x="8458" y="13221"/>
                    </a:lnTo>
                    <a:lnTo>
                      <a:pt x="9555" y="132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3879661" y="1489400"/>
                <a:ext cx="581244" cy="863926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3221" extrusionOk="0">
                    <a:moveTo>
                      <a:pt x="0" y="0"/>
                    </a:moveTo>
                    <a:lnTo>
                      <a:pt x="8466" y="13221"/>
                    </a:lnTo>
                    <a:lnTo>
                      <a:pt x="8894" y="13221"/>
                    </a:lnTo>
                    <a:lnTo>
                      <a:pt x="8894" y="12177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4023029" y="1489400"/>
                <a:ext cx="437877" cy="683247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456" extrusionOk="0">
                    <a:moveTo>
                      <a:pt x="1" y="0"/>
                    </a:moveTo>
                    <a:lnTo>
                      <a:pt x="6700" y="10455"/>
                    </a:lnTo>
                    <a:lnTo>
                      <a:pt x="6700" y="8743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7"/>
              <p:cNvSpPr/>
              <p:nvPr/>
            </p:nvSpPr>
            <p:spPr>
              <a:xfrm>
                <a:off x="4166463" y="1489400"/>
                <a:ext cx="294445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7030" extrusionOk="0">
                    <a:moveTo>
                      <a:pt x="0" y="0"/>
                    </a:moveTo>
                    <a:lnTo>
                      <a:pt x="4505" y="7030"/>
                    </a:lnTo>
                    <a:lnTo>
                      <a:pt x="4505" y="5317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7"/>
              <p:cNvSpPr/>
              <p:nvPr/>
            </p:nvSpPr>
            <p:spPr>
              <a:xfrm>
                <a:off x="4309831" y="1489400"/>
                <a:ext cx="151078" cy="23556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3605" extrusionOk="0">
                    <a:moveTo>
                      <a:pt x="1" y="0"/>
                    </a:moveTo>
                    <a:lnTo>
                      <a:pt x="2311" y="3604"/>
                    </a:lnTo>
                    <a:lnTo>
                      <a:pt x="2311" y="1891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7"/>
              <p:cNvSpPr/>
              <p:nvPr/>
            </p:nvSpPr>
            <p:spPr>
              <a:xfrm>
                <a:off x="4453265" y="1489400"/>
                <a:ext cx="764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9" extrusionOk="0">
                    <a:moveTo>
                      <a:pt x="0" y="0"/>
                    </a:moveTo>
                    <a:lnTo>
                      <a:pt x="116" y="17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C9DFE9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" name="Google Shape;630;p17"/>
            <p:cNvGrpSpPr/>
            <p:nvPr/>
          </p:nvGrpSpPr>
          <p:grpSpPr>
            <a:xfrm>
              <a:off x="6997840" y="4756334"/>
              <a:ext cx="1617581" cy="144972"/>
              <a:chOff x="301875" y="4680900"/>
              <a:chExt cx="2553000" cy="144972"/>
            </a:xfrm>
          </p:grpSpPr>
          <p:sp>
            <p:nvSpPr>
              <p:cNvPr id="631" name="Google Shape;631;p17"/>
              <p:cNvSpPr/>
              <p:nvPr/>
            </p:nvSpPr>
            <p:spPr>
              <a:xfrm>
                <a:off x="301875" y="4680900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632" name="Google Shape;632;p17"/>
              <p:cNvSpPr/>
              <p:nvPr/>
            </p:nvSpPr>
            <p:spPr>
              <a:xfrm>
                <a:off x="301875" y="4769172"/>
                <a:ext cx="2553000" cy="5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grpSp>
        <p:nvGrpSpPr>
          <p:cNvPr id="633" name="Google Shape;633;p17"/>
          <p:cNvGrpSpPr/>
          <p:nvPr/>
        </p:nvGrpSpPr>
        <p:grpSpPr>
          <a:xfrm>
            <a:off x="5969288" y="103000"/>
            <a:ext cx="3674700" cy="222725"/>
            <a:chOff x="5969288" y="103000"/>
            <a:chExt cx="3674700" cy="222725"/>
          </a:xfrm>
        </p:grpSpPr>
        <p:grpSp>
          <p:nvGrpSpPr>
            <p:cNvPr id="634" name="Google Shape;634;p17"/>
            <p:cNvGrpSpPr/>
            <p:nvPr/>
          </p:nvGrpSpPr>
          <p:grpSpPr>
            <a:xfrm>
              <a:off x="6347488" y="103000"/>
              <a:ext cx="460100" cy="119700"/>
              <a:chOff x="692675" y="192875"/>
              <a:chExt cx="460100" cy="119700"/>
            </a:xfrm>
          </p:grpSpPr>
          <p:sp>
            <p:nvSpPr>
              <p:cNvPr id="635" name="Google Shape;635;p17"/>
              <p:cNvSpPr/>
              <p:nvPr/>
            </p:nvSpPr>
            <p:spPr>
              <a:xfrm>
                <a:off x="6926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636" name="Google Shape;636;p17"/>
              <p:cNvSpPr/>
              <p:nvPr/>
            </p:nvSpPr>
            <p:spPr>
              <a:xfrm>
                <a:off x="8628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637" name="Google Shape;637;p17"/>
              <p:cNvSpPr/>
              <p:nvPr/>
            </p:nvSpPr>
            <p:spPr>
              <a:xfrm>
                <a:off x="1033075" y="192875"/>
                <a:ext cx="119700" cy="119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cxnSp>
          <p:nvCxnSpPr>
            <p:cNvPr id="638" name="Google Shape;638;p17"/>
            <p:cNvCxnSpPr/>
            <p:nvPr/>
          </p:nvCxnSpPr>
          <p:spPr>
            <a:xfrm>
              <a:off x="5969288" y="325725"/>
              <a:ext cx="3674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9" name="Google Shape;639;p17"/>
          <p:cNvGrpSpPr/>
          <p:nvPr/>
        </p:nvGrpSpPr>
        <p:grpSpPr>
          <a:xfrm>
            <a:off x="55693" y="-214144"/>
            <a:ext cx="442790" cy="5433924"/>
            <a:chOff x="55693" y="-214144"/>
            <a:chExt cx="442790" cy="5433924"/>
          </a:xfrm>
        </p:grpSpPr>
        <p:grpSp>
          <p:nvGrpSpPr>
            <p:cNvPr id="640" name="Google Shape;640;p17"/>
            <p:cNvGrpSpPr/>
            <p:nvPr/>
          </p:nvGrpSpPr>
          <p:grpSpPr>
            <a:xfrm rot="-5400000" flipH="1">
              <a:off x="-1501237" y="1409362"/>
              <a:ext cx="3623225" cy="376213"/>
              <a:chOff x="331650" y="1633210"/>
              <a:chExt cx="3623225" cy="376213"/>
            </a:xfrm>
          </p:grpSpPr>
          <p:sp>
            <p:nvSpPr>
              <p:cNvPr id="641" name="Google Shape;641;p17"/>
              <p:cNvSpPr/>
              <p:nvPr/>
            </p:nvSpPr>
            <p:spPr>
              <a:xfrm>
                <a:off x="331650" y="1633210"/>
                <a:ext cx="3585440" cy="338153"/>
              </a:xfrm>
              <a:custGeom>
                <a:avLst/>
                <a:gdLst/>
                <a:ahLst/>
                <a:cxnLst/>
                <a:rect l="l" t="t" r="r" b="b"/>
                <a:pathLst>
                  <a:path w="107156" h="18217" extrusionOk="0">
                    <a:moveTo>
                      <a:pt x="0" y="0"/>
                    </a:moveTo>
                    <a:lnTo>
                      <a:pt x="61347" y="0"/>
                    </a:lnTo>
                    <a:lnTo>
                      <a:pt x="79564" y="18217"/>
                    </a:lnTo>
                    <a:lnTo>
                      <a:pt x="107156" y="1821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42" name="Google Shape;642;p17"/>
              <p:cNvSpPr/>
              <p:nvPr/>
            </p:nvSpPr>
            <p:spPr>
              <a:xfrm>
                <a:off x="3879275" y="1933823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grpSp>
          <p:nvGrpSpPr>
            <p:cNvPr id="643" name="Google Shape;643;p17"/>
            <p:cNvGrpSpPr/>
            <p:nvPr/>
          </p:nvGrpSpPr>
          <p:grpSpPr>
            <a:xfrm rot="5400000">
              <a:off x="-318895" y="4488656"/>
              <a:ext cx="1105712" cy="356536"/>
              <a:chOff x="4757450" y="1886500"/>
              <a:chExt cx="1105712" cy="356536"/>
            </a:xfrm>
          </p:grpSpPr>
          <p:sp>
            <p:nvSpPr>
              <p:cNvPr id="644" name="Google Shape;644;p17"/>
              <p:cNvSpPr/>
              <p:nvPr/>
            </p:nvSpPr>
            <p:spPr>
              <a:xfrm>
                <a:off x="4781512" y="1913814"/>
                <a:ext cx="1081650" cy="329221"/>
              </a:xfrm>
              <a:custGeom>
                <a:avLst/>
                <a:gdLst/>
                <a:ahLst/>
                <a:cxnLst/>
                <a:rect l="l" t="t" r="r" b="b"/>
                <a:pathLst>
                  <a:path w="43266" h="19312" extrusionOk="0">
                    <a:moveTo>
                      <a:pt x="0" y="0"/>
                    </a:moveTo>
                    <a:lnTo>
                      <a:pt x="25241" y="19312"/>
                    </a:lnTo>
                    <a:lnTo>
                      <a:pt x="43266" y="1921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45" name="Google Shape;645;p17"/>
              <p:cNvSpPr/>
              <p:nvPr/>
            </p:nvSpPr>
            <p:spPr>
              <a:xfrm>
                <a:off x="4757450" y="1886500"/>
                <a:ext cx="75600" cy="7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</p:grp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3" r:id="rId9"/>
    <p:sldLayoutId id="2147483668" r:id="rId10"/>
    <p:sldLayoutId id="2147483669" r:id="rId11"/>
    <p:sldLayoutId id="2147483670" r:id="rId12"/>
    <p:sldLayoutId id="2147483673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ransition spd="med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/>
        </p:nvSpPr>
        <p:spPr>
          <a:xfrm>
            <a:off x="136362" y="509936"/>
            <a:ext cx="4549031" cy="278286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0" dirty="0">
                <a:solidFill>
                  <a:schemeClr val="tx1"/>
                </a:solidFill>
                <a:latin typeface="Sora"/>
                <a:ea typeface="Inter" panose="020B0604020202020204" charset="0"/>
              </a:rPr>
              <a:t>Network Video</a:t>
            </a:r>
          </a:p>
          <a:p>
            <a:r>
              <a:rPr lang="en-US" sz="3600" b="1" i="0" dirty="0">
                <a:solidFill>
                  <a:schemeClr val="tx1"/>
                </a:solidFill>
                <a:latin typeface="Sora"/>
                <a:ea typeface="Inter" panose="020B0604020202020204" charset="0"/>
              </a:rPr>
              <a:t>&amp; Image Displayer using </a:t>
            </a:r>
            <a:r>
              <a:rPr lang="en-US" sz="3600" b="1" i="0" dirty="0">
                <a:solidFill>
                  <a:schemeClr val="accent2"/>
                </a:solidFill>
                <a:latin typeface="Sora"/>
                <a:ea typeface="Inter" panose="020B0604020202020204" charset="0"/>
              </a:rPr>
              <a:t>docker containers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7EFDC-50B4-7C9C-55E8-70D008E5372A}"/>
              </a:ext>
            </a:extLst>
          </p:cNvPr>
          <p:cNvSpPr txBox="1"/>
          <p:nvPr/>
        </p:nvSpPr>
        <p:spPr>
          <a:xfrm>
            <a:off x="207196" y="3335476"/>
            <a:ext cx="4136162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en-US" sz="1400" b="0" i="0" u="none" strike="noStrike" cap="all" dirty="0">
                <a:solidFill>
                  <a:srgbClr val="001D2E"/>
                </a:solidFill>
                <a:effectLst/>
                <a:latin typeface="Inter" panose="020B0604020202020204"/>
                <a:ea typeface="Inter" panose="020B0604020202020204" charset="0"/>
              </a:rPr>
              <a:t>ERIK LANEAVE – 5313</a:t>
            </a:r>
            <a:endParaRPr lang="en-US" cap="all" dirty="0">
              <a:solidFill>
                <a:srgbClr val="001D2E"/>
              </a:solidFill>
              <a:latin typeface="Inter" panose="020B0604020202020204"/>
              <a:ea typeface="Inter" panose="020B0604020202020204" charset="0"/>
            </a:endParaRPr>
          </a:p>
          <a:p>
            <a:pPr algn="l" rtl="0" fontAlgn="base"/>
            <a:r>
              <a:rPr lang="en-US" sz="1400" b="0" i="0" u="none" strike="noStrike" cap="all" dirty="0">
                <a:solidFill>
                  <a:srgbClr val="001D2E"/>
                </a:solidFill>
                <a:effectLst/>
                <a:latin typeface="Inter" panose="020B0604020202020204"/>
                <a:ea typeface="Inter" panose="020B0604020202020204" charset="0"/>
              </a:rPr>
              <a:t>GILBERT GUZMAN – 4316</a:t>
            </a:r>
            <a:endParaRPr lang="en-US" cap="all" dirty="0">
              <a:solidFill>
                <a:srgbClr val="001D2E"/>
              </a:solidFill>
              <a:latin typeface="Inter" panose="020B0604020202020204"/>
              <a:ea typeface="Inter" panose="020B0604020202020204" charset="0"/>
            </a:endParaRPr>
          </a:p>
          <a:p>
            <a:pPr algn="l" rtl="0" fontAlgn="base"/>
            <a:r>
              <a:rPr lang="en-US" sz="1400" b="0" i="0" u="none" strike="noStrike" cap="all" dirty="0">
                <a:solidFill>
                  <a:srgbClr val="001D2E"/>
                </a:solidFill>
                <a:effectLst/>
                <a:latin typeface="Inter" panose="020B0604020202020204"/>
                <a:ea typeface="Inter" panose="020B0604020202020204" charset="0"/>
              </a:rPr>
              <a:t>FERNANDO H. REMES – 4316</a:t>
            </a:r>
            <a:endParaRPr lang="en-US" cap="all" dirty="0">
              <a:solidFill>
                <a:srgbClr val="001D2E"/>
              </a:solidFill>
              <a:latin typeface="Inter" panose="020B0604020202020204"/>
              <a:ea typeface="Inter" panose="020B0604020202020204" charset="0"/>
            </a:endParaRPr>
          </a:p>
          <a:p>
            <a:pPr algn="l" rtl="0" fontAlgn="base"/>
            <a:r>
              <a:rPr lang="en-US" sz="1400" b="0" i="0" u="none" strike="noStrike" cap="all" dirty="0">
                <a:solidFill>
                  <a:srgbClr val="001D2E"/>
                </a:solidFill>
                <a:effectLst/>
                <a:latin typeface="Inter" panose="020B0604020202020204"/>
                <a:ea typeface="Inter" panose="020B0604020202020204" charset="0"/>
              </a:rPr>
              <a:t>JACOB GONZALEZ – 4316</a:t>
            </a:r>
          </a:p>
          <a:p>
            <a:pPr fontAlgn="base"/>
            <a:r>
              <a:rPr lang="en-US" b="1" cap="all" dirty="0">
                <a:solidFill>
                  <a:srgbClr val="001D2E"/>
                </a:solidFill>
                <a:latin typeface="Inter" panose="020B0604020202020204"/>
                <a:ea typeface="Inter" panose="020B0604020202020204" charset="0"/>
              </a:rPr>
              <a:t>DR. DEEPAK TOSH –  COMPUTER NETWORKS [CS 4316 &amp; CS 5313]</a:t>
            </a:r>
          </a:p>
          <a:p>
            <a:pPr fontAlgn="base"/>
            <a:r>
              <a:rPr lang="en-US" b="1" dirty="0">
                <a:solidFill>
                  <a:schemeClr val="tx1"/>
                </a:solidFill>
                <a:latin typeface="Inter" panose="020B0604020202020204"/>
              </a:rPr>
              <a:t>[CRN: 21955]</a:t>
            </a:r>
            <a:endParaRPr lang="en-US" b="1" i="0" dirty="0">
              <a:solidFill>
                <a:schemeClr val="tx1"/>
              </a:solidFill>
              <a:effectLst/>
              <a:latin typeface="Inter" panose="020B0604020202020204"/>
            </a:endParaRPr>
          </a:p>
        </p:txBody>
      </p:sp>
      <p:pic>
        <p:nvPicPr>
          <p:cNvPr id="7" name="Picture 6" descr="A power lines in a field&#10;&#10;Description automatically generated">
            <a:extLst>
              <a:ext uri="{FF2B5EF4-FFF2-40B4-BE49-F238E27FC236}">
                <a16:creationId xmlns:a16="http://schemas.microsoft.com/office/drawing/2014/main" id="{5501B291-3F83-3096-3C4E-4E81057F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" r="42"/>
          <a:stretch>
            <a:fillRect/>
          </a:stretch>
        </p:blipFill>
        <p:spPr>
          <a:xfrm>
            <a:off x="4862064" y="780691"/>
            <a:ext cx="3568316" cy="3571335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1"/>
          <p:cNvSpPr txBox="1">
            <a:spLocks noGrp="1"/>
          </p:cNvSpPr>
          <p:nvPr>
            <p:ph type="title" idx="2"/>
          </p:nvPr>
        </p:nvSpPr>
        <p:spPr>
          <a:xfrm>
            <a:off x="709500" y="739805"/>
            <a:ext cx="1339219" cy="9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</a:t>
            </a:r>
            <a:r>
              <a:rPr lang="en"/>
              <a:t>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07" name="Google Shape;1407;p41"/>
          <p:cNvSpPr txBox="1">
            <a:spLocks noGrp="1"/>
          </p:cNvSpPr>
          <p:nvPr>
            <p:ph type="subTitle" idx="1"/>
          </p:nvPr>
        </p:nvSpPr>
        <p:spPr>
          <a:xfrm>
            <a:off x="710975" y="3272439"/>
            <a:ext cx="3585096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i="1" dirty="0">
                <a:latin typeface="Inter" panose="020B0604020202020204"/>
              </a:rPr>
              <a:t>"How long is it going to take? </a:t>
            </a:r>
            <a:endParaRPr lang="en-US" dirty="0">
              <a:latin typeface="Inter" panose="020B0604020202020204"/>
            </a:endParaRPr>
          </a:p>
          <a:p>
            <a:pPr marL="0" indent="0"/>
            <a:r>
              <a:rPr lang="en" i="1" dirty="0">
                <a:latin typeface="Inter" panose="020B0604020202020204"/>
              </a:rPr>
              <a:t>How did you balance the project with your other schoolwork?"</a:t>
            </a:r>
            <a:endParaRPr lang="en" dirty="0">
              <a:latin typeface="Inter" panose="020B0604020202020204"/>
            </a:endParaRPr>
          </a:p>
        </p:txBody>
      </p:sp>
      <p:sp>
        <p:nvSpPr>
          <p:cNvPr id="1408" name="Google Shape;1408;p41"/>
          <p:cNvSpPr txBox="1">
            <a:spLocks noGrp="1"/>
          </p:cNvSpPr>
          <p:nvPr>
            <p:ph type="title"/>
          </p:nvPr>
        </p:nvSpPr>
        <p:spPr>
          <a:xfrm>
            <a:off x="709501" y="1180788"/>
            <a:ext cx="3289391" cy="20948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>
                <a:latin typeface="Sora"/>
              </a:rPr>
              <a:t>Setup </a:t>
            </a:r>
            <a:br>
              <a:rPr lang="en" sz="3600" dirty="0">
                <a:latin typeface="Sora"/>
              </a:rPr>
            </a:br>
            <a:r>
              <a:rPr lang="en" sz="3600" dirty="0">
                <a:latin typeface="Sora"/>
              </a:rPr>
              <a:t>/</a:t>
            </a:r>
            <a:br>
              <a:rPr lang="en" sz="3600" dirty="0">
                <a:latin typeface="Sora"/>
              </a:rPr>
            </a:br>
            <a:r>
              <a:rPr lang="en" sz="3600" dirty="0">
                <a:latin typeface="Sora"/>
              </a:rPr>
              <a:t>Project Timeline </a:t>
            </a:r>
            <a:endParaRPr sz="3600" dirty="0">
              <a:latin typeface="Sora"/>
            </a:endParaRPr>
          </a:p>
        </p:txBody>
      </p:sp>
      <p:pic>
        <p:nvPicPr>
          <p:cNvPr id="4" name="Picture 3" descr="A tower with many antennas&#10;&#10;Description automatically generated">
            <a:extLst>
              <a:ext uri="{FF2B5EF4-FFF2-40B4-BE49-F238E27FC236}">
                <a16:creationId xmlns:a16="http://schemas.microsoft.com/office/drawing/2014/main" id="{339968B8-7B02-9C6E-5BF8-87970245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" r="14"/>
          <a:stretch>
            <a:fillRect/>
          </a:stretch>
        </p:blipFill>
        <p:spPr>
          <a:xfrm>
            <a:off x="4570923" y="877738"/>
            <a:ext cx="3376292" cy="3377241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37934648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ra"/>
              </a:rPr>
              <a:t>System Diagram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874725" y="1017725"/>
            <a:ext cx="7549275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We started brainstorming, and ended up with this as our finalized architecture.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F3B04E-78FD-5CB8-4BAD-34AB74C9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07" y="1430627"/>
            <a:ext cx="5763509" cy="3104891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829;p60">
            <a:extLst>
              <a:ext uri="{FF2B5EF4-FFF2-40B4-BE49-F238E27FC236}">
                <a16:creationId xmlns:a16="http://schemas.microsoft.com/office/drawing/2014/main" id="{E30F183D-9F94-3DF5-0A52-2783DCA786C7}"/>
              </a:ext>
            </a:extLst>
          </p:cNvPr>
          <p:cNvSpPr txBox="1">
            <a:spLocks/>
          </p:cNvSpPr>
          <p:nvPr/>
        </p:nvSpPr>
        <p:spPr>
          <a:xfrm>
            <a:off x="720000" y="45582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US" sz="2400" dirty="0">
                <a:latin typeface="Sora"/>
              </a:rPr>
              <a:t>*So, How will we structure our </a:t>
            </a:r>
            <a:r>
              <a:rPr lang="en-US" sz="2400" dirty="0">
                <a:solidFill>
                  <a:schemeClr val="accent2"/>
                </a:solidFill>
                <a:latin typeface="Sora"/>
              </a:rPr>
              <a:t>messages</a:t>
            </a:r>
            <a:r>
              <a:rPr lang="en-US" sz="2400" dirty="0">
                <a:latin typeface="Sora"/>
              </a:rPr>
              <a:t>?*</a:t>
            </a:r>
          </a:p>
        </p:txBody>
      </p:sp>
    </p:spTree>
    <p:extLst>
      <p:ext uri="{BB962C8B-B14F-4D97-AF65-F5344CB8AC3E}">
        <p14:creationId xmlns:p14="http://schemas.microsoft.com/office/powerpoint/2010/main" val="1536545106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ra"/>
              </a:rPr>
              <a:t>Message Structure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874725" y="1017725"/>
            <a:ext cx="7549275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5425"/>
            <a:r>
              <a:rPr lang="en" dirty="0">
                <a:latin typeface="Inter" panose="020B0604020202020204"/>
                <a:sym typeface="Wingdings" panose="05000000000000000000" pitchFamily="2" charset="2"/>
              </a:rPr>
              <a:t>In order for us to be able to send images/videos in a correct manner, we used the following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message structure</a:t>
            </a:r>
            <a:r>
              <a:rPr lang="en" dirty="0">
                <a:latin typeface="Inter" panose="020B0604020202020204"/>
                <a:sym typeface="Wingdings" panose="05000000000000000000" pitchFamily="2" charset="2"/>
              </a:rPr>
              <a:t>.</a:t>
            </a:r>
          </a:p>
          <a:p>
            <a:pPr marL="48895" indent="0">
              <a:buNone/>
            </a:pPr>
            <a:endParaRPr lang="en" dirty="0">
              <a:latin typeface="Inter" panose="020B0604020202020204"/>
              <a:sym typeface="Wingdings" panose="05000000000000000000" pitchFamily="2" charset="2"/>
            </a:endParaRPr>
          </a:p>
          <a:p>
            <a:pPr marL="48895" indent="0">
              <a:buNone/>
            </a:pPr>
            <a:r>
              <a:rPr lang="en" b="1" i="1" dirty="0">
                <a:latin typeface="Inter" panose="020B0604020202020204"/>
                <a:sym typeface="Wingdings" panose="05000000000000000000" pitchFamily="2" charset="2"/>
              </a:rPr>
              <a:t>Server-to-Client</a:t>
            </a:r>
          </a:p>
          <a:p>
            <a:pPr marL="274320" indent="-225425"/>
            <a:r>
              <a:rPr lang="en" dirty="0">
                <a:latin typeface="Inter" panose="020B0604020202020204"/>
                <a:sym typeface="Wingdings" panose="05000000000000000000" pitchFamily="2" charset="2"/>
              </a:rPr>
              <a:t>Hello Message : Used to start communication [Includes HostName, IP, Public Key]</a:t>
            </a:r>
          </a:p>
          <a:p>
            <a:pPr marL="274320" indent="-225425"/>
            <a:r>
              <a:rPr lang="en" dirty="0">
                <a:latin typeface="Inter" panose="020B0604020202020204"/>
                <a:sym typeface="Wingdings" panose="05000000000000000000" pitchFamily="2" charset="2"/>
              </a:rPr>
              <a:t>Update History : Updates The History [Client sends message about who its sending to, gets appended to history]</a:t>
            </a:r>
          </a:p>
          <a:p>
            <a:pPr marL="274320" indent="-225425"/>
            <a:r>
              <a:rPr lang="en" dirty="0">
                <a:latin typeface="Inter" panose="020B0604020202020204"/>
                <a:sym typeface="Wingdings" panose="05000000000000000000" pitchFamily="2" charset="2"/>
              </a:rPr>
              <a:t>Send List : Sends the Client List from Server-to-Client [Update them on who is available]</a:t>
            </a:r>
          </a:p>
          <a:p>
            <a:pPr marL="274320" indent="-225425"/>
            <a:r>
              <a:rPr lang="en" dirty="0">
                <a:latin typeface="Inter" panose="020B0604020202020204"/>
                <a:sym typeface="Wingdings" panose="05000000000000000000" pitchFamily="2" charset="2"/>
              </a:rPr>
              <a:t>Update Name : Sends a message containing the new name of the client to the server. [Used to update Client List]</a:t>
            </a:r>
          </a:p>
          <a:p>
            <a:pPr marL="274320" indent="-225425"/>
            <a:r>
              <a:rPr lang="en" dirty="0">
                <a:latin typeface="Inter" panose="020B0604020202020204"/>
                <a:sym typeface="Wingdings" panose="05000000000000000000" pitchFamily="2" charset="2"/>
              </a:rPr>
              <a:t>Send Leave : Client tells Server they are no longer available. [Removed From Client List]</a:t>
            </a:r>
          </a:p>
          <a:p>
            <a:pPr marL="48895" indent="0">
              <a:buNone/>
            </a:pPr>
            <a:endParaRPr lang="en" dirty="0">
              <a:latin typeface="Inter" panose="020B0604020202020204"/>
              <a:sym typeface="Wingdings" panose="05000000000000000000" pitchFamily="2" charset="2"/>
            </a:endParaRPr>
          </a:p>
          <a:p>
            <a:pPr marL="48895" indent="0">
              <a:buNone/>
            </a:pPr>
            <a:r>
              <a:rPr lang="en" b="1" i="1" dirty="0">
                <a:latin typeface="Inter" panose="020B0604020202020204"/>
                <a:sym typeface="Wingdings" panose="05000000000000000000" pitchFamily="2" charset="2"/>
              </a:rPr>
              <a:t>Client-to-Client </a:t>
            </a:r>
          </a:p>
          <a:p>
            <a:pPr marL="274320" indent="-225425"/>
            <a:r>
              <a:rPr lang="en" dirty="0">
                <a:latin typeface="Inter" panose="020B0604020202020204"/>
                <a:sym typeface="Wingdings" panose="05000000000000000000" pitchFamily="2" charset="2"/>
              </a:rPr>
              <a:t>Peer-2-Peer Message : Is the actual content. [Contains Filename, Type, Enrypted File Contents, Encrypted Key]</a:t>
            </a:r>
          </a:p>
        </p:txBody>
      </p:sp>
      <p:sp>
        <p:nvSpPr>
          <p:cNvPr id="2" name="Google Shape;1829;p60">
            <a:extLst>
              <a:ext uri="{FF2B5EF4-FFF2-40B4-BE49-F238E27FC236}">
                <a16:creationId xmlns:a16="http://schemas.microsoft.com/office/drawing/2014/main" id="{E30F183D-9F94-3DF5-0A52-2783DCA786C7}"/>
              </a:ext>
            </a:extLst>
          </p:cNvPr>
          <p:cNvSpPr txBox="1">
            <a:spLocks/>
          </p:cNvSpPr>
          <p:nvPr/>
        </p:nvSpPr>
        <p:spPr>
          <a:xfrm>
            <a:off x="720000" y="462266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US" sz="2400" dirty="0">
                <a:latin typeface="Sora"/>
              </a:rPr>
              <a:t>*So, What </a:t>
            </a:r>
            <a:r>
              <a:rPr lang="en-US" sz="2400" dirty="0">
                <a:solidFill>
                  <a:schemeClr val="accent2"/>
                </a:solidFill>
                <a:latin typeface="Sora"/>
              </a:rPr>
              <a:t>Parts</a:t>
            </a:r>
            <a:r>
              <a:rPr lang="en-US" sz="2400" dirty="0">
                <a:latin typeface="Sora"/>
              </a:rPr>
              <a:t> do we need to make this?*</a:t>
            </a:r>
          </a:p>
        </p:txBody>
      </p:sp>
    </p:spTree>
    <p:extLst>
      <p:ext uri="{BB962C8B-B14F-4D97-AF65-F5344CB8AC3E}">
        <p14:creationId xmlns:p14="http://schemas.microsoft.com/office/powerpoint/2010/main" val="3646860635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ra"/>
              </a:rPr>
              <a:t>What Parts do we Need?</a:t>
            </a:r>
            <a:endParaRPr dirty="0">
              <a:latin typeface="Sora"/>
            </a:endParaRPr>
          </a:p>
        </p:txBody>
      </p:sp>
      <p:sp>
        <p:nvSpPr>
          <p:cNvPr id="1830" name="Google Shape;1830;p60"/>
          <p:cNvSpPr/>
          <p:nvPr/>
        </p:nvSpPr>
        <p:spPr>
          <a:xfrm>
            <a:off x="4146475" y="2153836"/>
            <a:ext cx="851100" cy="851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1" name="Google Shape;1831;p60"/>
          <p:cNvCxnSpPr>
            <a:cxnSpLocks/>
            <a:stCxn id="1832" idx="3"/>
            <a:endCxn id="1830" idx="1"/>
          </p:cNvCxnSpPr>
          <p:nvPr/>
        </p:nvCxnSpPr>
        <p:spPr>
          <a:xfrm>
            <a:off x="2403675" y="1424555"/>
            <a:ext cx="1867441" cy="853922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3" name="Google Shape;1833;p60"/>
          <p:cNvCxnSpPr>
            <a:cxnSpLocks/>
            <a:stCxn id="1834" idx="3"/>
            <a:endCxn id="1830" idx="3"/>
          </p:cNvCxnSpPr>
          <p:nvPr/>
        </p:nvCxnSpPr>
        <p:spPr>
          <a:xfrm flipV="1">
            <a:off x="2454339" y="2880295"/>
            <a:ext cx="1816777" cy="85386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5" name="Google Shape;1835;p60"/>
          <p:cNvCxnSpPr>
            <a:cxnSpLocks/>
            <a:stCxn id="1836" idx="3"/>
            <a:endCxn id="1830" idx="2"/>
          </p:cNvCxnSpPr>
          <p:nvPr/>
        </p:nvCxnSpPr>
        <p:spPr>
          <a:xfrm>
            <a:off x="2403675" y="2579370"/>
            <a:ext cx="1742800" cy="1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2" name="Google Shape;1832;p60"/>
          <p:cNvSpPr txBox="1"/>
          <p:nvPr/>
        </p:nvSpPr>
        <p:spPr>
          <a:xfrm>
            <a:off x="536175" y="1221455"/>
            <a:ext cx="1867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Sora"/>
                <a:ea typeface="Inter"/>
                <a:cs typeface="Inter"/>
                <a:sym typeface="Inter"/>
              </a:rPr>
              <a:t>Command Line </a:t>
            </a:r>
            <a:endParaRPr sz="2000" b="1" dirty="0">
              <a:solidFill>
                <a:schemeClr val="dk1"/>
              </a:solidFill>
              <a:latin typeface="Sora"/>
              <a:ea typeface="Inter"/>
              <a:cs typeface="Inter"/>
              <a:sym typeface="Inter"/>
            </a:endParaRPr>
          </a:p>
        </p:txBody>
      </p:sp>
      <p:sp>
        <p:nvSpPr>
          <p:cNvPr id="1837" name="Google Shape;1837;p60"/>
          <p:cNvSpPr txBox="1"/>
          <p:nvPr/>
        </p:nvSpPr>
        <p:spPr>
          <a:xfrm>
            <a:off x="941750" y="1524522"/>
            <a:ext cx="2786684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We need to ensure the idea works on the </a:t>
            </a:r>
            <a:r>
              <a:rPr lang="en-US" i="1" dirty="0">
                <a:solidFill>
                  <a:schemeClr val="accent2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command line</a:t>
            </a:r>
            <a:r>
              <a:rPr lang="en-US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, before we can even continue!</a:t>
            </a:r>
            <a:endParaRPr dirty="0">
              <a:solidFill>
                <a:schemeClr val="dk1"/>
              </a:solidFill>
              <a:latin typeface="Inter" panose="020B0604020202020204"/>
              <a:ea typeface="Manrope"/>
              <a:cs typeface="Manrope"/>
              <a:sym typeface="Manrope"/>
            </a:endParaRPr>
          </a:p>
        </p:txBody>
      </p:sp>
      <p:sp>
        <p:nvSpPr>
          <p:cNvPr id="1834" name="Google Shape;1834;p60"/>
          <p:cNvSpPr txBox="1"/>
          <p:nvPr/>
        </p:nvSpPr>
        <p:spPr>
          <a:xfrm>
            <a:off x="586839" y="3531055"/>
            <a:ext cx="1867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Sora"/>
                <a:ea typeface="Inter"/>
                <a:cs typeface="Inter"/>
                <a:sym typeface="Inter"/>
              </a:rPr>
              <a:t>Client-to-Client</a:t>
            </a:r>
            <a:endParaRPr sz="2000" b="1" dirty="0">
              <a:solidFill>
                <a:schemeClr val="dk1"/>
              </a:solidFill>
              <a:latin typeface="Sora"/>
              <a:ea typeface="Inter"/>
              <a:cs typeface="Inter"/>
              <a:sym typeface="Inter"/>
            </a:endParaRPr>
          </a:p>
        </p:txBody>
      </p:sp>
      <p:sp>
        <p:nvSpPr>
          <p:cNvPr id="1838" name="Google Shape;1838;p60"/>
          <p:cNvSpPr txBox="1"/>
          <p:nvPr/>
        </p:nvSpPr>
        <p:spPr>
          <a:xfrm>
            <a:off x="941750" y="3834134"/>
            <a:ext cx="2786684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We need Clients to connect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directly to eachother</a:t>
            </a:r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 for them to send media.</a:t>
            </a:r>
            <a:endParaRPr dirty="0">
              <a:solidFill>
                <a:schemeClr val="dk1"/>
              </a:solidFill>
              <a:latin typeface="Inter" panose="020B0604020202020204"/>
              <a:ea typeface="Manrope"/>
              <a:cs typeface="Manrope"/>
              <a:sym typeface="Manrope"/>
            </a:endParaRPr>
          </a:p>
        </p:txBody>
      </p:sp>
      <p:sp>
        <p:nvSpPr>
          <p:cNvPr id="1836" name="Google Shape;1836;p60"/>
          <p:cNvSpPr txBox="1"/>
          <p:nvPr/>
        </p:nvSpPr>
        <p:spPr>
          <a:xfrm>
            <a:off x="637504" y="2376270"/>
            <a:ext cx="1766171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Sora"/>
                <a:ea typeface="Inter"/>
                <a:cs typeface="Inter"/>
                <a:sym typeface="Inter"/>
              </a:rPr>
              <a:t>Window Sizing </a:t>
            </a:r>
            <a:endParaRPr sz="2000" b="1" dirty="0">
              <a:solidFill>
                <a:schemeClr val="dk1"/>
              </a:solidFill>
              <a:latin typeface="Sora"/>
              <a:ea typeface="Inter"/>
              <a:cs typeface="Inter"/>
              <a:sym typeface="Inter"/>
            </a:endParaRPr>
          </a:p>
        </p:txBody>
      </p:sp>
      <p:sp>
        <p:nvSpPr>
          <p:cNvPr id="1839" name="Google Shape;1839;p60"/>
          <p:cNvSpPr txBox="1"/>
          <p:nvPr/>
        </p:nvSpPr>
        <p:spPr>
          <a:xfrm>
            <a:off x="852461" y="2679328"/>
            <a:ext cx="2875973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We need a window size that is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not too big or too small</a:t>
            </a:r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. NVID-DC should work everywhere!</a:t>
            </a:r>
            <a:endParaRPr dirty="0">
              <a:solidFill>
                <a:schemeClr val="dk1"/>
              </a:solidFill>
              <a:latin typeface="Inter" panose="020B0604020202020204"/>
              <a:ea typeface="Manrope"/>
              <a:cs typeface="Manrope"/>
              <a:sym typeface="Manrope"/>
            </a:endParaRPr>
          </a:p>
        </p:txBody>
      </p:sp>
      <p:sp>
        <p:nvSpPr>
          <p:cNvPr id="1840" name="Google Shape;1840;p60"/>
          <p:cNvSpPr txBox="1"/>
          <p:nvPr/>
        </p:nvSpPr>
        <p:spPr>
          <a:xfrm flipH="1">
            <a:off x="6474762" y="1216392"/>
            <a:ext cx="1727488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chemeClr val="dk1"/>
                </a:solidFill>
                <a:latin typeface="Sora"/>
                <a:ea typeface="Inter"/>
                <a:cs typeface="Inter"/>
                <a:sym typeface="Inter"/>
              </a:rPr>
              <a:t>Type Compatibility </a:t>
            </a:r>
            <a:r>
              <a:rPr lang="en" sz="2000" b="1" dirty="0">
                <a:solidFill>
                  <a:schemeClr val="dk1"/>
                </a:solidFill>
                <a:latin typeface="Sora"/>
                <a:ea typeface="Inter"/>
                <a:cs typeface="Inter"/>
                <a:sym typeface="Inter"/>
              </a:rPr>
              <a:t> </a:t>
            </a:r>
            <a:endParaRPr sz="2000" b="1" dirty="0">
              <a:solidFill>
                <a:schemeClr val="dk1"/>
              </a:solidFill>
              <a:latin typeface="Sora"/>
              <a:ea typeface="Inter"/>
              <a:cs typeface="Inter"/>
              <a:sym typeface="Inter"/>
            </a:endParaRPr>
          </a:p>
        </p:txBody>
      </p:sp>
      <p:sp>
        <p:nvSpPr>
          <p:cNvPr id="1841" name="Google Shape;1841;p60"/>
          <p:cNvSpPr txBox="1"/>
          <p:nvPr/>
        </p:nvSpPr>
        <p:spPr>
          <a:xfrm flipH="1">
            <a:off x="5196624" y="1524527"/>
            <a:ext cx="3227375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Media comes in many types, so we want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compatibility</a:t>
            </a:r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 with a lot of formats!</a:t>
            </a:r>
            <a:endParaRPr dirty="0">
              <a:solidFill>
                <a:schemeClr val="dk1"/>
              </a:solidFill>
              <a:latin typeface="Inter" panose="020B0604020202020204"/>
              <a:ea typeface="Manrope"/>
              <a:cs typeface="Manrope"/>
              <a:sym typeface="Manrope"/>
            </a:endParaRPr>
          </a:p>
        </p:txBody>
      </p:sp>
      <p:sp>
        <p:nvSpPr>
          <p:cNvPr id="1842" name="Google Shape;1842;p60"/>
          <p:cNvSpPr txBox="1"/>
          <p:nvPr/>
        </p:nvSpPr>
        <p:spPr>
          <a:xfrm flipH="1">
            <a:off x="6600422" y="3531055"/>
            <a:ext cx="1867441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Sora"/>
                <a:ea typeface="Inter"/>
                <a:cs typeface="Inter"/>
                <a:sym typeface="Inter"/>
              </a:rPr>
              <a:t>Client-to-Server </a:t>
            </a:r>
            <a:endParaRPr sz="2000" b="1" dirty="0">
              <a:solidFill>
                <a:schemeClr val="dk1"/>
              </a:solidFill>
              <a:latin typeface="Sora"/>
              <a:ea typeface="Inter"/>
              <a:cs typeface="Inter"/>
              <a:sym typeface="Inter"/>
            </a:endParaRPr>
          </a:p>
        </p:txBody>
      </p:sp>
      <p:sp>
        <p:nvSpPr>
          <p:cNvPr id="1844" name="Google Shape;1844;p60"/>
          <p:cNvSpPr txBox="1"/>
          <p:nvPr/>
        </p:nvSpPr>
        <p:spPr>
          <a:xfrm flipH="1">
            <a:off x="6474786" y="2376257"/>
            <a:ext cx="1867441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Sora"/>
                <a:ea typeface="Inter"/>
                <a:cs typeface="Inter"/>
                <a:sym typeface="Inter"/>
              </a:rPr>
              <a:t>Encoding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Sora"/>
                <a:ea typeface="Inter"/>
                <a:cs typeface="Inter"/>
                <a:sym typeface="Inter"/>
              </a:rPr>
              <a:t>/Displaying</a:t>
            </a:r>
            <a:endParaRPr sz="2000" b="1" dirty="0">
              <a:solidFill>
                <a:schemeClr val="dk1"/>
              </a:solidFill>
              <a:latin typeface="Sora"/>
              <a:ea typeface="Inter"/>
              <a:cs typeface="Inter"/>
              <a:sym typeface="Inter"/>
            </a:endParaRPr>
          </a:p>
        </p:txBody>
      </p:sp>
      <p:sp>
        <p:nvSpPr>
          <p:cNvPr id="1845" name="Google Shape;1845;p60"/>
          <p:cNvSpPr txBox="1"/>
          <p:nvPr/>
        </p:nvSpPr>
        <p:spPr>
          <a:xfrm flipH="1">
            <a:off x="5213656" y="2679341"/>
            <a:ext cx="2988644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We need the images to be wrapped and sent, then unwrapped and </a:t>
            </a:r>
            <a:r>
              <a:rPr lang="en-US" i="1" dirty="0">
                <a:solidFill>
                  <a:schemeClr val="accent2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displayed properly</a:t>
            </a:r>
            <a:r>
              <a:rPr lang="en-US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!</a:t>
            </a:r>
            <a:endParaRPr dirty="0">
              <a:solidFill>
                <a:schemeClr val="dk1"/>
              </a:solidFill>
              <a:latin typeface="Inter" panose="020B0604020202020204"/>
              <a:ea typeface="Manrope"/>
              <a:cs typeface="Manrope"/>
              <a:sym typeface="Manrope"/>
            </a:endParaRPr>
          </a:p>
        </p:txBody>
      </p:sp>
      <p:cxnSp>
        <p:nvCxnSpPr>
          <p:cNvPr id="1846" name="Google Shape;1846;p60"/>
          <p:cNvCxnSpPr>
            <a:cxnSpLocks/>
            <a:stCxn id="1830" idx="5"/>
            <a:endCxn id="1842" idx="3"/>
          </p:cNvCxnSpPr>
          <p:nvPr/>
        </p:nvCxnSpPr>
        <p:spPr>
          <a:xfrm rot="16200000" flipH="1">
            <a:off x="5309748" y="2443481"/>
            <a:ext cx="853860" cy="1727488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7" name="Google Shape;1847;p60"/>
          <p:cNvCxnSpPr>
            <a:cxnSpLocks/>
            <a:stCxn id="1830" idx="7"/>
            <a:endCxn id="1840" idx="3"/>
          </p:cNvCxnSpPr>
          <p:nvPr/>
        </p:nvCxnSpPr>
        <p:spPr>
          <a:xfrm rot="5400000" flipH="1" flipV="1">
            <a:off x="5244356" y="1048071"/>
            <a:ext cx="858985" cy="1601828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8" name="Google Shape;1848;p60"/>
          <p:cNvCxnSpPr>
            <a:cxnSpLocks/>
            <a:stCxn id="1844" idx="3"/>
            <a:endCxn id="1830" idx="6"/>
          </p:cNvCxnSpPr>
          <p:nvPr/>
        </p:nvCxnSpPr>
        <p:spPr>
          <a:xfrm flipH="1">
            <a:off x="4997575" y="2579357"/>
            <a:ext cx="1477211" cy="2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829;p60">
            <a:extLst>
              <a:ext uri="{FF2B5EF4-FFF2-40B4-BE49-F238E27FC236}">
                <a16:creationId xmlns:a16="http://schemas.microsoft.com/office/drawing/2014/main" id="{FF208B82-1705-26B7-FF94-819C7D30D336}"/>
              </a:ext>
            </a:extLst>
          </p:cNvPr>
          <p:cNvSpPr txBox="1">
            <a:spLocks/>
          </p:cNvSpPr>
          <p:nvPr/>
        </p:nvSpPr>
        <p:spPr>
          <a:xfrm>
            <a:off x="720000" y="45582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US" sz="2400" dirty="0">
                <a:latin typeface="Sora"/>
              </a:rPr>
              <a:t>*So, how did we </a:t>
            </a:r>
            <a:r>
              <a:rPr lang="en-US" sz="2400" dirty="0">
                <a:solidFill>
                  <a:schemeClr val="accent2"/>
                </a:solidFill>
                <a:latin typeface="Sora"/>
              </a:rPr>
              <a:t>split</a:t>
            </a:r>
            <a:r>
              <a:rPr lang="en-US" sz="2400" dirty="0">
                <a:latin typeface="Sora"/>
              </a:rPr>
              <a:t> up the work?*</a:t>
            </a:r>
          </a:p>
        </p:txBody>
      </p:sp>
      <p:pic>
        <p:nvPicPr>
          <p:cNvPr id="4" name="Picture 3" descr="A blue whale with boxes on it&#10;&#10;Description automatically generated">
            <a:extLst>
              <a:ext uri="{FF2B5EF4-FFF2-40B4-BE49-F238E27FC236}">
                <a16:creationId xmlns:a16="http://schemas.microsoft.com/office/drawing/2014/main" id="{3410EC90-232D-2A19-E2D6-9AF99D02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0781" y="2329379"/>
            <a:ext cx="814819" cy="506911"/>
          </a:xfrm>
          <a:prstGeom prst="rect">
            <a:avLst/>
          </a:prstGeom>
        </p:spPr>
      </p:pic>
      <p:sp>
        <p:nvSpPr>
          <p:cNvPr id="15" name="Google Shape;1837;p60">
            <a:extLst>
              <a:ext uri="{FF2B5EF4-FFF2-40B4-BE49-F238E27FC236}">
                <a16:creationId xmlns:a16="http://schemas.microsoft.com/office/drawing/2014/main" id="{65611E85-4B4D-4818-3273-98A25523954D}"/>
              </a:ext>
            </a:extLst>
          </p:cNvPr>
          <p:cNvSpPr txBox="1"/>
          <p:nvPr/>
        </p:nvSpPr>
        <p:spPr>
          <a:xfrm>
            <a:off x="5213656" y="3834134"/>
            <a:ext cx="2988594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We need the Server to act as a </a:t>
            </a:r>
            <a:r>
              <a:rPr lang="en-US" i="1" dirty="0">
                <a:solidFill>
                  <a:schemeClr val="accent2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middle ground </a:t>
            </a:r>
            <a:r>
              <a:rPr lang="en-US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for all the clients to use. </a:t>
            </a:r>
            <a:endParaRPr dirty="0">
              <a:solidFill>
                <a:schemeClr val="dk1"/>
              </a:solidFill>
              <a:latin typeface="Inter" panose="020B0604020202020204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932278719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Sora"/>
              </a:rPr>
              <a:t>Project Timeline</a:t>
            </a:r>
          </a:p>
        </p:txBody>
      </p:sp>
      <p:sp>
        <p:nvSpPr>
          <p:cNvPr id="1887" name="Google Shape;1887;p64"/>
          <p:cNvSpPr/>
          <p:nvPr/>
        </p:nvSpPr>
        <p:spPr>
          <a:xfrm>
            <a:off x="7081849" y="1683110"/>
            <a:ext cx="804900" cy="804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64"/>
          <p:cNvSpPr/>
          <p:nvPr/>
        </p:nvSpPr>
        <p:spPr>
          <a:xfrm>
            <a:off x="5140316" y="1683110"/>
            <a:ext cx="804900" cy="804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64"/>
          <p:cNvSpPr/>
          <p:nvPr/>
        </p:nvSpPr>
        <p:spPr>
          <a:xfrm>
            <a:off x="3198783" y="1683110"/>
            <a:ext cx="804900" cy="804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64"/>
          <p:cNvSpPr/>
          <p:nvPr/>
        </p:nvSpPr>
        <p:spPr>
          <a:xfrm>
            <a:off x="1257250" y="1683110"/>
            <a:ext cx="804900" cy="804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1" name="Google Shape;1891;p64"/>
          <p:cNvCxnSpPr>
            <a:endCxn id="1890" idx="2"/>
          </p:cNvCxnSpPr>
          <p:nvPr/>
        </p:nvCxnSpPr>
        <p:spPr>
          <a:xfrm>
            <a:off x="882550" y="2085560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2" name="Google Shape;1892;p64"/>
          <p:cNvSpPr txBox="1"/>
          <p:nvPr/>
        </p:nvSpPr>
        <p:spPr>
          <a:xfrm>
            <a:off x="719200" y="3230771"/>
            <a:ext cx="18810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Develop the first prototype of our system, with the ability to throw basic text from one computer to another. </a:t>
            </a:r>
            <a:endParaRPr lang="en" dirty="0">
              <a:solidFill>
                <a:schemeClr val="dk1"/>
              </a:solidFill>
              <a:latin typeface="Inter" panose="020B0604020202020204"/>
              <a:ea typeface="Manrope"/>
              <a:cs typeface="Manrope"/>
            </a:endParaRPr>
          </a:p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Due: 2/16/2024</a:t>
            </a:r>
            <a:endParaRPr lang="en" dirty="0">
              <a:solidFill>
                <a:schemeClr val="dk1"/>
              </a:solidFill>
              <a:latin typeface="Inter" panose="020B0604020202020204"/>
              <a:ea typeface="Manrope"/>
              <a:cs typeface="Manrope"/>
            </a:endParaRPr>
          </a:p>
        </p:txBody>
      </p:sp>
      <p:sp>
        <p:nvSpPr>
          <p:cNvPr id="1893" name="Google Shape;1893;p64"/>
          <p:cNvSpPr txBox="1"/>
          <p:nvPr/>
        </p:nvSpPr>
        <p:spPr>
          <a:xfrm>
            <a:off x="2639167" y="2691620"/>
            <a:ext cx="1945698" cy="133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Add the ability to send large volumes of packets, which we will need to send large pictures/videos. </a:t>
            </a:r>
            <a:endParaRPr lang="en-US" dirty="0">
              <a:solidFill>
                <a:schemeClr val="dk1"/>
              </a:solidFill>
              <a:latin typeface="Inter" panose="020B0604020202020204"/>
              <a:ea typeface="Manrope"/>
              <a:cs typeface="Manrope"/>
              <a:sym typeface="Manrope"/>
            </a:endParaRPr>
          </a:p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Date: 3/1/2024</a:t>
            </a:r>
            <a:endParaRPr lang="en-US" dirty="0">
              <a:solidFill>
                <a:schemeClr val="dk1"/>
              </a:solidFill>
              <a:latin typeface="Inter" panose="020B0604020202020204"/>
              <a:ea typeface="Manrope"/>
              <a:cs typeface="Manrope"/>
            </a:endParaRPr>
          </a:p>
        </p:txBody>
      </p:sp>
      <p:sp>
        <p:nvSpPr>
          <p:cNvPr id="1894" name="Google Shape;1894;p64"/>
          <p:cNvSpPr txBox="1"/>
          <p:nvPr/>
        </p:nvSpPr>
        <p:spPr>
          <a:xfrm>
            <a:off x="4569918" y="2260300"/>
            <a:ext cx="1934915" cy="153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Encode and display basic image files, before expanding into other types. (.jpg, .png, etc.) </a:t>
            </a:r>
            <a:endParaRPr lang="en-US" dirty="0">
              <a:solidFill>
                <a:schemeClr val="dk1"/>
              </a:solidFill>
              <a:latin typeface="Inter" panose="020B0604020202020204"/>
              <a:ea typeface="Manrope"/>
              <a:cs typeface="Manrope"/>
              <a:sym typeface="Manrope"/>
            </a:endParaRPr>
          </a:p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Date: 3/15/2024 </a:t>
            </a:r>
            <a:endParaRPr dirty="0">
              <a:solidFill>
                <a:schemeClr val="dk1"/>
              </a:solidFill>
              <a:latin typeface="Inter" panose="020B0604020202020204"/>
              <a:ea typeface="Manrope"/>
              <a:cs typeface="Manrope"/>
            </a:endParaRPr>
          </a:p>
        </p:txBody>
      </p:sp>
      <p:sp>
        <p:nvSpPr>
          <p:cNvPr id="1895" name="Google Shape;1895;p64"/>
          <p:cNvSpPr txBox="1"/>
          <p:nvPr/>
        </p:nvSpPr>
        <p:spPr>
          <a:xfrm>
            <a:off x="6543800" y="3025894"/>
            <a:ext cx="18810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Refine the image encoding/display subsystems, add a few more file types, and get videos working. </a:t>
            </a:r>
            <a:endParaRPr lang="en">
              <a:solidFill>
                <a:schemeClr val="dk1"/>
              </a:solidFill>
              <a:latin typeface="Inter" panose="020B0604020202020204"/>
              <a:ea typeface="Manrope"/>
              <a:sym typeface="Manrope"/>
            </a:endParaRPr>
          </a:p>
          <a:p>
            <a:pPr algn="ctr"/>
            <a:r>
              <a:rPr lang="en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Date: 3/29/2024 </a:t>
            </a:r>
            <a:endParaRPr lang="en">
              <a:solidFill>
                <a:schemeClr val="dk1"/>
              </a:solidFill>
              <a:latin typeface="Inter" panose="020B0604020202020204"/>
              <a:ea typeface="Manrope"/>
            </a:endParaRPr>
          </a:p>
        </p:txBody>
      </p:sp>
      <p:cxnSp>
        <p:nvCxnSpPr>
          <p:cNvPr id="1896" name="Google Shape;1896;p64"/>
          <p:cNvCxnSpPr>
            <a:stCxn id="1887" idx="6"/>
          </p:cNvCxnSpPr>
          <p:nvPr/>
        </p:nvCxnSpPr>
        <p:spPr>
          <a:xfrm>
            <a:off x="7886749" y="2085560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7" name="Google Shape;1897;p64"/>
          <p:cNvCxnSpPr>
            <a:stCxn id="1888" idx="6"/>
            <a:endCxn id="1887" idx="2"/>
          </p:cNvCxnSpPr>
          <p:nvPr/>
        </p:nvCxnSpPr>
        <p:spPr>
          <a:xfrm>
            <a:off x="5945216" y="2085560"/>
            <a:ext cx="1136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8" name="Google Shape;1898;p64"/>
          <p:cNvCxnSpPr>
            <a:stCxn id="1889" idx="6"/>
            <a:endCxn id="1888" idx="2"/>
          </p:cNvCxnSpPr>
          <p:nvPr/>
        </p:nvCxnSpPr>
        <p:spPr>
          <a:xfrm>
            <a:off x="4003683" y="2085560"/>
            <a:ext cx="1136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9" name="Google Shape;1899;p64"/>
          <p:cNvCxnSpPr>
            <a:stCxn id="1890" idx="6"/>
            <a:endCxn id="1889" idx="2"/>
          </p:cNvCxnSpPr>
          <p:nvPr/>
        </p:nvCxnSpPr>
        <p:spPr>
          <a:xfrm>
            <a:off x="2062150" y="2085560"/>
            <a:ext cx="1136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0" name="Google Shape;1900;p64"/>
          <p:cNvSpPr/>
          <p:nvPr/>
        </p:nvSpPr>
        <p:spPr>
          <a:xfrm>
            <a:off x="1291750" y="1109931"/>
            <a:ext cx="73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sz="3000" b="1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1" name="Google Shape;1901;p64"/>
          <p:cNvSpPr/>
          <p:nvPr/>
        </p:nvSpPr>
        <p:spPr>
          <a:xfrm>
            <a:off x="3233283" y="1109931"/>
            <a:ext cx="73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sz="3000" b="1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2" name="Google Shape;1902;p64"/>
          <p:cNvSpPr/>
          <p:nvPr/>
        </p:nvSpPr>
        <p:spPr>
          <a:xfrm>
            <a:off x="5174817" y="1109931"/>
            <a:ext cx="73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sz="3000" b="1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3" name="Google Shape;1903;p64"/>
          <p:cNvSpPr/>
          <p:nvPr/>
        </p:nvSpPr>
        <p:spPr>
          <a:xfrm>
            <a:off x="7116350" y="1109931"/>
            <a:ext cx="73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sz="3000" b="1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Graphic 1" descr="Postit Notes with solid fill">
            <a:extLst>
              <a:ext uri="{FF2B5EF4-FFF2-40B4-BE49-F238E27FC236}">
                <a16:creationId xmlns:a16="http://schemas.microsoft.com/office/drawing/2014/main" id="{4C668080-24CD-B364-EDB1-A86E0452D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746" y="1767568"/>
            <a:ext cx="635454" cy="642257"/>
          </a:xfrm>
          <a:prstGeom prst="rect">
            <a:avLst/>
          </a:prstGeom>
        </p:spPr>
      </p:pic>
      <p:pic>
        <p:nvPicPr>
          <p:cNvPr id="3" name="Graphic 2" descr="Filing Box Archive with solid fill">
            <a:extLst>
              <a:ext uri="{FF2B5EF4-FFF2-40B4-BE49-F238E27FC236}">
                <a16:creationId xmlns:a16="http://schemas.microsoft.com/office/drawing/2014/main" id="{2D10E97F-FB1A-63A6-F68D-4A76E21BD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1979" y="1801585"/>
            <a:ext cx="581025" cy="574222"/>
          </a:xfrm>
          <a:prstGeom prst="rect">
            <a:avLst/>
          </a:prstGeom>
        </p:spPr>
      </p:pic>
      <p:pic>
        <p:nvPicPr>
          <p:cNvPr id="4" name="Graphic 3" descr="Images with solid fill">
            <a:extLst>
              <a:ext uri="{FF2B5EF4-FFF2-40B4-BE49-F238E27FC236}">
                <a16:creationId xmlns:a16="http://schemas.microsoft.com/office/drawing/2014/main" id="{9B56EF31-D336-F36D-CB7C-6E7DBE7F7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4602" y="1794781"/>
            <a:ext cx="547008" cy="594633"/>
          </a:xfrm>
          <a:prstGeom prst="rect">
            <a:avLst/>
          </a:prstGeom>
        </p:spPr>
      </p:pic>
      <p:pic>
        <p:nvPicPr>
          <p:cNvPr id="5" name="Graphic 4" descr="Video camera with solid fill">
            <a:extLst>
              <a:ext uri="{FF2B5EF4-FFF2-40B4-BE49-F238E27FC236}">
                <a16:creationId xmlns:a16="http://schemas.microsoft.com/office/drawing/2014/main" id="{3F4FCB5A-FF96-3B39-0100-227939DC5C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10424" y="1815193"/>
            <a:ext cx="547008" cy="540204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Sora"/>
              </a:rPr>
              <a:t>Project Timeline</a:t>
            </a:r>
          </a:p>
        </p:txBody>
      </p:sp>
      <p:sp>
        <p:nvSpPr>
          <p:cNvPr id="1887" name="Google Shape;1887;p64"/>
          <p:cNvSpPr/>
          <p:nvPr/>
        </p:nvSpPr>
        <p:spPr>
          <a:xfrm>
            <a:off x="7081849" y="1683110"/>
            <a:ext cx="804900" cy="804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64"/>
          <p:cNvSpPr/>
          <p:nvPr/>
        </p:nvSpPr>
        <p:spPr>
          <a:xfrm>
            <a:off x="5140316" y="1683110"/>
            <a:ext cx="804900" cy="804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64"/>
          <p:cNvSpPr/>
          <p:nvPr/>
        </p:nvSpPr>
        <p:spPr>
          <a:xfrm>
            <a:off x="3198783" y="1683110"/>
            <a:ext cx="804900" cy="804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64"/>
          <p:cNvSpPr/>
          <p:nvPr/>
        </p:nvSpPr>
        <p:spPr>
          <a:xfrm>
            <a:off x="1257250" y="1683110"/>
            <a:ext cx="804900" cy="804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1" name="Google Shape;1891;p64"/>
          <p:cNvCxnSpPr>
            <a:endCxn id="1890" idx="2"/>
          </p:cNvCxnSpPr>
          <p:nvPr/>
        </p:nvCxnSpPr>
        <p:spPr>
          <a:xfrm>
            <a:off x="882550" y="2085560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2" name="Google Shape;1892;p64"/>
          <p:cNvSpPr txBox="1"/>
          <p:nvPr/>
        </p:nvSpPr>
        <p:spPr>
          <a:xfrm>
            <a:off x="719200" y="2767101"/>
            <a:ext cx="18810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Build the ability to queue images/videos, since for now it has only been 1-to-1. </a:t>
            </a:r>
          </a:p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Date: 4/12/2024</a:t>
            </a:r>
            <a:endParaRPr lang="en" dirty="0">
              <a:solidFill>
                <a:schemeClr val="dk1"/>
              </a:solidFill>
              <a:latin typeface="Inter" panose="020B0604020202020204"/>
              <a:ea typeface="Manrope"/>
              <a:cs typeface="Manrope"/>
            </a:endParaRPr>
          </a:p>
        </p:txBody>
      </p:sp>
      <p:sp>
        <p:nvSpPr>
          <p:cNvPr id="1893" name="Google Shape;1893;p64"/>
          <p:cNvSpPr txBox="1"/>
          <p:nvPr/>
        </p:nvSpPr>
        <p:spPr>
          <a:xfrm>
            <a:off x="2660733" y="2502993"/>
            <a:ext cx="1881000" cy="83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Refine System UI and bugfix. </a:t>
            </a:r>
          </a:p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Date: 4/26/2024</a:t>
            </a:r>
            <a:endParaRPr lang="en" dirty="0">
              <a:solidFill>
                <a:schemeClr val="dk1"/>
              </a:solidFill>
              <a:latin typeface="Inter" panose="020B0604020202020204"/>
              <a:ea typeface="Manrope"/>
              <a:cs typeface="Manrope"/>
            </a:endParaRPr>
          </a:p>
        </p:txBody>
      </p:sp>
      <p:sp>
        <p:nvSpPr>
          <p:cNvPr id="1894" name="Google Shape;1894;p64"/>
          <p:cNvSpPr txBox="1"/>
          <p:nvPr/>
        </p:nvSpPr>
        <p:spPr>
          <a:xfrm>
            <a:off x="4602266" y="2493528"/>
            <a:ext cx="18810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Create Final presentation and Documentation. </a:t>
            </a:r>
            <a:endParaRPr lang="en-US">
              <a:solidFill>
                <a:schemeClr val="dk1"/>
              </a:solidFill>
              <a:latin typeface="Inter" panose="020B0604020202020204"/>
              <a:ea typeface="Manrope"/>
              <a:cs typeface="Manrope"/>
              <a:sym typeface="Manrope"/>
            </a:endParaRPr>
          </a:p>
          <a:p>
            <a:pPr algn="ctr"/>
            <a:r>
              <a:rPr lang="en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Date: 4/26/2024</a:t>
            </a:r>
            <a:endParaRPr>
              <a:solidFill>
                <a:schemeClr val="dk1"/>
              </a:solidFill>
              <a:latin typeface="Inter" panose="020B0604020202020204"/>
              <a:ea typeface="Manrope"/>
              <a:cs typeface="Manrope"/>
            </a:endParaRPr>
          </a:p>
        </p:txBody>
      </p:sp>
      <p:sp>
        <p:nvSpPr>
          <p:cNvPr id="1895" name="Google Shape;1895;p64"/>
          <p:cNvSpPr txBox="1"/>
          <p:nvPr/>
        </p:nvSpPr>
        <p:spPr>
          <a:xfrm>
            <a:off x="6543799" y="2475850"/>
            <a:ext cx="18810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Final </a:t>
            </a:r>
            <a:endParaRPr lang="en-US" dirty="0">
              <a:solidFill>
                <a:schemeClr val="dk1"/>
              </a:solidFill>
              <a:latin typeface="Inter" panose="020B0604020202020204"/>
              <a:ea typeface="Manrope"/>
              <a:cs typeface="Manrope"/>
              <a:sym typeface="Manrope"/>
            </a:endParaRPr>
          </a:p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Submittables</a:t>
            </a:r>
            <a:endParaRPr lang="en" dirty="0">
              <a:solidFill>
                <a:schemeClr val="dk1"/>
              </a:solidFill>
              <a:latin typeface="Inter" panose="020B0604020202020204"/>
              <a:ea typeface="Manrope"/>
              <a:cs typeface="Manrope"/>
            </a:endParaRPr>
          </a:p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  <a:sym typeface="Manrope"/>
              </a:rPr>
              <a:t> Sent.</a:t>
            </a:r>
            <a:endParaRPr lang="en-US" dirty="0">
              <a:solidFill>
                <a:schemeClr val="dk1"/>
              </a:solidFill>
              <a:latin typeface="Inter" panose="020B0604020202020204"/>
              <a:ea typeface="Manrope"/>
              <a:cs typeface="Manrope"/>
            </a:endParaRPr>
          </a:p>
          <a:p>
            <a:pPr algn="ctr"/>
            <a:r>
              <a:rPr lang="en" dirty="0">
                <a:solidFill>
                  <a:schemeClr val="dk1"/>
                </a:solidFill>
                <a:latin typeface="Inter" panose="020B0604020202020204"/>
                <a:ea typeface="Manrope"/>
                <a:cs typeface="Manrope"/>
              </a:rPr>
              <a:t>Date: 4/28/2024</a:t>
            </a:r>
          </a:p>
        </p:txBody>
      </p:sp>
      <p:cxnSp>
        <p:nvCxnSpPr>
          <p:cNvPr id="1897" name="Google Shape;1897;p64"/>
          <p:cNvCxnSpPr>
            <a:stCxn id="1888" idx="6"/>
            <a:endCxn id="1887" idx="2"/>
          </p:cNvCxnSpPr>
          <p:nvPr/>
        </p:nvCxnSpPr>
        <p:spPr>
          <a:xfrm>
            <a:off x="5945216" y="2085560"/>
            <a:ext cx="1136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8" name="Google Shape;1898;p64"/>
          <p:cNvCxnSpPr>
            <a:stCxn id="1889" idx="6"/>
            <a:endCxn id="1888" idx="2"/>
          </p:cNvCxnSpPr>
          <p:nvPr/>
        </p:nvCxnSpPr>
        <p:spPr>
          <a:xfrm>
            <a:off x="4003683" y="2085560"/>
            <a:ext cx="1136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9" name="Google Shape;1899;p64"/>
          <p:cNvCxnSpPr>
            <a:stCxn id="1890" idx="6"/>
            <a:endCxn id="1889" idx="2"/>
          </p:cNvCxnSpPr>
          <p:nvPr/>
        </p:nvCxnSpPr>
        <p:spPr>
          <a:xfrm>
            <a:off x="2062150" y="2085560"/>
            <a:ext cx="1136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0" name="Google Shape;1900;p64"/>
          <p:cNvSpPr/>
          <p:nvPr/>
        </p:nvSpPr>
        <p:spPr>
          <a:xfrm>
            <a:off x="1291750" y="1109931"/>
            <a:ext cx="73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  <a:endParaRPr sz="3000" b="1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1" name="Google Shape;1901;p64"/>
          <p:cNvSpPr/>
          <p:nvPr/>
        </p:nvSpPr>
        <p:spPr>
          <a:xfrm>
            <a:off x="3233283" y="1109931"/>
            <a:ext cx="73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  <a:endParaRPr sz="3000" b="1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2" name="Google Shape;1902;p64"/>
          <p:cNvSpPr/>
          <p:nvPr/>
        </p:nvSpPr>
        <p:spPr>
          <a:xfrm>
            <a:off x="5174817" y="1109931"/>
            <a:ext cx="73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  <a:endParaRPr sz="3000" b="1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3" name="Google Shape;1903;p64"/>
          <p:cNvSpPr/>
          <p:nvPr/>
        </p:nvSpPr>
        <p:spPr>
          <a:xfrm>
            <a:off x="6911473" y="1109931"/>
            <a:ext cx="115643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Inter"/>
                <a:ea typeface="Inter"/>
                <a:cs typeface="Inter"/>
              </a:rPr>
              <a:t>END</a:t>
            </a:r>
          </a:p>
        </p:txBody>
      </p:sp>
      <p:pic>
        <p:nvPicPr>
          <p:cNvPr id="2" name="Graphic 1" descr="User network with solid fill">
            <a:extLst>
              <a:ext uri="{FF2B5EF4-FFF2-40B4-BE49-F238E27FC236}">
                <a16:creationId xmlns:a16="http://schemas.microsoft.com/office/drawing/2014/main" id="{02AB57F7-82B6-BDB1-9DB5-F61D0E17D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9353" y="1794780"/>
            <a:ext cx="594633" cy="587830"/>
          </a:xfrm>
          <a:prstGeom prst="rect">
            <a:avLst/>
          </a:prstGeom>
        </p:spPr>
      </p:pic>
      <p:pic>
        <p:nvPicPr>
          <p:cNvPr id="3" name="Graphic 2" descr="Ui Ux with solid fill">
            <a:extLst>
              <a:ext uri="{FF2B5EF4-FFF2-40B4-BE49-F238E27FC236}">
                <a16:creationId xmlns:a16="http://schemas.microsoft.com/office/drawing/2014/main" id="{A6FA0BEB-8ECB-20EB-74D6-CB44A4A42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8782" y="1828799"/>
            <a:ext cx="574222" cy="587829"/>
          </a:xfrm>
          <a:prstGeom prst="rect">
            <a:avLst/>
          </a:prstGeom>
        </p:spPr>
      </p:pic>
      <p:pic>
        <p:nvPicPr>
          <p:cNvPr id="4" name="Graphic 3" descr="Presentation with pie chart with solid fill">
            <a:extLst>
              <a:ext uri="{FF2B5EF4-FFF2-40B4-BE49-F238E27FC236}">
                <a16:creationId xmlns:a16="http://schemas.microsoft.com/office/drawing/2014/main" id="{2667BE54-2AC0-12E1-E3B7-B09D89776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4603" y="1801585"/>
            <a:ext cx="560615" cy="581024"/>
          </a:xfrm>
          <a:prstGeom prst="rect">
            <a:avLst/>
          </a:prstGeom>
        </p:spPr>
      </p:pic>
      <p:pic>
        <p:nvPicPr>
          <p:cNvPr id="5" name="Graphic 4" descr="Teacher with solid fill">
            <a:extLst>
              <a:ext uri="{FF2B5EF4-FFF2-40B4-BE49-F238E27FC236}">
                <a16:creationId xmlns:a16="http://schemas.microsoft.com/office/drawing/2014/main" id="{25C79C56-6EEA-2EBA-8DC2-DBE03F62AF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03621" y="1801585"/>
            <a:ext cx="574222" cy="587829"/>
          </a:xfrm>
          <a:prstGeom prst="rect">
            <a:avLst/>
          </a:prstGeom>
        </p:spPr>
      </p:pic>
      <p:sp>
        <p:nvSpPr>
          <p:cNvPr id="6" name="Google Shape;1829;p60">
            <a:extLst>
              <a:ext uri="{FF2B5EF4-FFF2-40B4-BE49-F238E27FC236}">
                <a16:creationId xmlns:a16="http://schemas.microsoft.com/office/drawing/2014/main" id="{2C8A03D0-63C5-864B-D7BB-C96E3D84CF21}"/>
              </a:ext>
            </a:extLst>
          </p:cNvPr>
          <p:cNvSpPr txBox="1">
            <a:spLocks/>
          </p:cNvSpPr>
          <p:nvPr/>
        </p:nvSpPr>
        <p:spPr>
          <a:xfrm>
            <a:off x="720000" y="45582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US" sz="2400" dirty="0">
                <a:latin typeface="Sora"/>
              </a:rPr>
              <a:t>*So, how did it </a:t>
            </a:r>
            <a:r>
              <a:rPr lang="en-US" sz="2400" dirty="0">
                <a:solidFill>
                  <a:schemeClr val="accent2"/>
                </a:solidFill>
                <a:latin typeface="Sora"/>
              </a:rPr>
              <a:t>look</a:t>
            </a:r>
            <a:r>
              <a:rPr lang="en-US" sz="2400" dirty="0">
                <a:latin typeface="Sora"/>
              </a:rPr>
              <a:t> after all of this?*</a:t>
            </a:r>
          </a:p>
        </p:txBody>
      </p:sp>
    </p:spTree>
    <p:extLst>
      <p:ext uri="{BB962C8B-B14F-4D97-AF65-F5344CB8AC3E}">
        <p14:creationId xmlns:p14="http://schemas.microsoft.com/office/powerpoint/2010/main" val="2453658387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Command Line Version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874725" y="1465250"/>
            <a:ext cx="3591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5425"/>
            <a:r>
              <a:rPr lang="en" sz="1600" dirty="0">
                <a:latin typeface="Inter" panose="020B0604020202020204"/>
              </a:rPr>
              <a:t>Here’s the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</a:rPr>
              <a:t>command line version </a:t>
            </a:r>
            <a:r>
              <a:rPr lang="en" sz="1600" dirty="0">
                <a:latin typeface="Inter" panose="020B0604020202020204"/>
              </a:rPr>
              <a:t>of the system.</a:t>
            </a:r>
          </a:p>
          <a:p>
            <a:pPr marL="48895" indent="0">
              <a:buNone/>
            </a:pPr>
            <a:endParaRPr lang="en" sz="1600" dirty="0">
              <a:latin typeface="Inter" panose="020B0604020202020204"/>
            </a:endParaRPr>
          </a:p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It has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all functionalities 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we set out to accomplish.</a:t>
            </a:r>
          </a:p>
          <a:p>
            <a:pPr marL="48895" indent="0">
              <a:buNone/>
            </a:pPr>
            <a:endParaRPr lang="en" sz="1600" dirty="0">
              <a:latin typeface="Inter" panose="020B0604020202020204"/>
              <a:sym typeface="Wingdings" panose="05000000000000000000" pitchFamily="2" charset="2"/>
            </a:endParaRPr>
          </a:p>
          <a:p>
            <a:pPr marL="274320" indent="-225425"/>
            <a:r>
              <a:rPr lang="en-US" sz="1600" dirty="0">
                <a:latin typeface="Inter" panose="020B0604020202020204"/>
              </a:rPr>
              <a:t>But, we </a:t>
            </a:r>
            <a:r>
              <a:rPr lang="en-US" sz="1600" i="1" dirty="0">
                <a:solidFill>
                  <a:schemeClr val="accent2"/>
                </a:solidFill>
                <a:latin typeface="Inter" panose="020B0604020202020204"/>
              </a:rPr>
              <a:t>cannot </a:t>
            </a:r>
            <a:r>
              <a:rPr lang="en-US" sz="1600" dirty="0">
                <a:latin typeface="Inter" panose="020B0604020202020204"/>
              </a:rPr>
              <a:t>really use this for a customer, right?</a:t>
            </a:r>
            <a:endParaRPr lang="en" sz="1600" dirty="0">
              <a:latin typeface="Inter" panose="020B0604020202020204"/>
              <a:sym typeface="Wingdings" panose="05000000000000000000" pitchFamily="2" charset="2"/>
            </a:endParaRPr>
          </a:p>
        </p:txBody>
      </p:sp>
      <p:sp>
        <p:nvSpPr>
          <p:cNvPr id="4" name="Google Shape;1829;p60">
            <a:extLst>
              <a:ext uri="{FF2B5EF4-FFF2-40B4-BE49-F238E27FC236}">
                <a16:creationId xmlns:a16="http://schemas.microsoft.com/office/drawing/2014/main" id="{1D43FCC2-5503-ABE6-219D-B1A5E9220E3B}"/>
              </a:ext>
            </a:extLst>
          </p:cNvPr>
          <p:cNvSpPr txBox="1">
            <a:spLocks/>
          </p:cNvSpPr>
          <p:nvPr/>
        </p:nvSpPr>
        <p:spPr>
          <a:xfrm>
            <a:off x="720000" y="45582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US" sz="2400" dirty="0">
                <a:latin typeface="Sora"/>
              </a:rPr>
              <a:t>*Shouldn’t the client have some sort of </a:t>
            </a:r>
            <a:r>
              <a:rPr lang="en-US" sz="2400" dirty="0">
                <a:solidFill>
                  <a:schemeClr val="accent2"/>
                </a:solidFill>
                <a:latin typeface="Sora"/>
              </a:rPr>
              <a:t>GUI</a:t>
            </a:r>
            <a:r>
              <a:rPr lang="en-US" sz="2400" dirty="0">
                <a:latin typeface="Sora"/>
              </a:rPr>
              <a:t>?*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E2E7FA-553C-5D9F-2F34-FFECA59A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725" y="1350394"/>
            <a:ext cx="4039305" cy="1437600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39A524-984F-4F71-2168-5BD2FDA1E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441" y="3349197"/>
            <a:ext cx="4545589" cy="1064583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652285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54"/>
          <p:cNvSpPr txBox="1">
            <a:spLocks noGrp="1"/>
          </p:cNvSpPr>
          <p:nvPr>
            <p:ph type="title"/>
          </p:nvPr>
        </p:nvSpPr>
        <p:spPr>
          <a:xfrm>
            <a:off x="5553588" y="1653703"/>
            <a:ext cx="3138999" cy="175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Sora"/>
              </a:rPr>
              <a:t>UI Design / Development Difficulties</a:t>
            </a:r>
            <a:endParaRPr sz="3200" dirty="0">
              <a:latin typeface="Sora"/>
            </a:endParaRPr>
          </a:p>
        </p:txBody>
      </p:sp>
      <p:sp>
        <p:nvSpPr>
          <p:cNvPr id="1699" name="Google Shape;1699;p54"/>
          <p:cNvSpPr txBox="1">
            <a:spLocks noGrp="1"/>
          </p:cNvSpPr>
          <p:nvPr>
            <p:ph type="subTitle" idx="1"/>
          </p:nvPr>
        </p:nvSpPr>
        <p:spPr>
          <a:xfrm>
            <a:off x="5553588" y="3408511"/>
            <a:ext cx="285031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i="1" dirty="0">
                <a:latin typeface="Inter" panose="020B0604020202020204"/>
              </a:rPr>
              <a:t>"How does it look to the user? What did we need to do?"</a:t>
            </a:r>
          </a:p>
        </p:txBody>
      </p:sp>
      <p:sp>
        <p:nvSpPr>
          <p:cNvPr id="1700" name="Google Shape;1700;p54"/>
          <p:cNvSpPr txBox="1">
            <a:spLocks noGrp="1"/>
          </p:cNvSpPr>
          <p:nvPr>
            <p:ph type="title" idx="3"/>
          </p:nvPr>
        </p:nvSpPr>
        <p:spPr>
          <a:xfrm>
            <a:off x="5553588" y="952300"/>
            <a:ext cx="1464300" cy="9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23DB1-B773-1385-3F99-9EEB7CDA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842301" y="842194"/>
            <a:ext cx="3376292" cy="3377241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96551975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alette with solid fill">
            <a:extLst>
              <a:ext uri="{FF2B5EF4-FFF2-40B4-BE49-F238E27FC236}">
                <a16:creationId xmlns:a16="http://schemas.microsoft.com/office/drawing/2014/main" id="{4A7C8C39-596C-8680-6D7A-0E63FBFD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1918" y="1067601"/>
            <a:ext cx="673471" cy="673471"/>
          </a:xfrm>
          <a:prstGeom prst="rect">
            <a:avLst/>
          </a:prstGeom>
        </p:spPr>
      </p:pic>
      <p:sp>
        <p:nvSpPr>
          <p:cNvPr id="1519" name="Google Shape;1519;p47"/>
          <p:cNvSpPr txBox="1">
            <a:spLocks noGrp="1"/>
          </p:cNvSpPr>
          <p:nvPr>
            <p:ph type="subTitle" idx="2"/>
          </p:nvPr>
        </p:nvSpPr>
        <p:spPr>
          <a:xfrm>
            <a:off x="3486876" y="1995825"/>
            <a:ext cx="21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Inter" panose="020B0604020202020204"/>
              </a:rPr>
              <a:t>We want the list of clients to be </a:t>
            </a:r>
            <a:r>
              <a:rPr lang="en" sz="1200" i="1" dirty="0">
                <a:solidFill>
                  <a:schemeClr val="accent2"/>
                </a:solidFill>
                <a:latin typeface="Inter" panose="020B0604020202020204"/>
              </a:rPr>
              <a:t>intuitive</a:t>
            </a:r>
            <a:r>
              <a:rPr lang="en" sz="1200" dirty="0">
                <a:latin typeface="Inter" panose="020B0604020202020204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Inter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Inter" panose="020B0604020202020204"/>
              </a:rPr>
              <a:t>Users should be able to glance at it, much like a contact list on a phone. </a:t>
            </a:r>
            <a:endParaRPr sz="1200" dirty="0">
              <a:latin typeface="Inter" panose="020B0604020202020204"/>
            </a:endParaRPr>
          </a:p>
        </p:txBody>
      </p:sp>
      <p:sp>
        <p:nvSpPr>
          <p:cNvPr id="1520" name="Google Shape;1520;p47"/>
          <p:cNvSpPr txBox="1">
            <a:spLocks noGrp="1"/>
          </p:cNvSpPr>
          <p:nvPr>
            <p:ph type="subTitle" idx="5"/>
          </p:nvPr>
        </p:nvSpPr>
        <p:spPr>
          <a:xfrm>
            <a:off x="6041946" y="1987590"/>
            <a:ext cx="24386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Inter" panose="020B0604020202020204"/>
              </a:rPr>
              <a:t>Users should be able to see what images have </a:t>
            </a:r>
            <a:r>
              <a:rPr lang="en" sz="1200" i="1" dirty="0">
                <a:solidFill>
                  <a:schemeClr val="accent2"/>
                </a:solidFill>
                <a:latin typeface="Inter" panose="020B0604020202020204"/>
              </a:rPr>
              <a:t>already been sent</a:t>
            </a:r>
            <a:r>
              <a:rPr lang="en" sz="1200" dirty="0">
                <a:latin typeface="Inter" panose="020B0604020202020204"/>
              </a:rPr>
              <a:t> with NVID-DC.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Inter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Inter" panose="020B0604020202020204"/>
              </a:rPr>
              <a:t>Once again, this was inspired  by cell phones functionality, just like call history.</a:t>
            </a:r>
          </a:p>
        </p:txBody>
      </p:sp>
      <p:sp>
        <p:nvSpPr>
          <p:cNvPr id="1521" name="Google Shape;1521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ra"/>
              </a:rPr>
              <a:t>UI Considerations</a:t>
            </a:r>
            <a:endParaRPr dirty="0">
              <a:latin typeface="Sora"/>
            </a:endParaRPr>
          </a:p>
        </p:txBody>
      </p:sp>
      <p:sp>
        <p:nvSpPr>
          <p:cNvPr id="1522" name="Google Shape;1522;p47"/>
          <p:cNvSpPr txBox="1">
            <a:spLocks noGrp="1"/>
          </p:cNvSpPr>
          <p:nvPr>
            <p:ph type="subTitle" idx="1"/>
          </p:nvPr>
        </p:nvSpPr>
        <p:spPr>
          <a:xfrm>
            <a:off x="487680" y="1995825"/>
            <a:ext cx="266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Inter" panose="020B0604020202020204"/>
              </a:rPr>
              <a:t>Statistically, most Tech Companies use </a:t>
            </a:r>
            <a:r>
              <a:rPr lang="en-US" sz="1200" i="1" dirty="0">
                <a:solidFill>
                  <a:schemeClr val="accent2"/>
                </a:solidFill>
                <a:latin typeface="Inter" panose="020B0604020202020204"/>
              </a:rPr>
              <a:t>Blue </a:t>
            </a:r>
            <a:r>
              <a:rPr lang="en-US" sz="1200" dirty="0">
                <a:latin typeface="Inter" panose="020B0604020202020204"/>
              </a:rPr>
              <a:t>in their designs.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Inter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Inter" panose="020B0604020202020204"/>
              </a:rPr>
              <a:t>“Not only is it the color most people cite as their favorite, but it’s also associated with stability and success.” (DeSantis </a:t>
            </a:r>
            <a:r>
              <a:rPr lang="en-US" sz="1200" dirty="0" err="1">
                <a:latin typeface="Inter" panose="020B0604020202020204"/>
              </a:rPr>
              <a:t>Breindel</a:t>
            </a:r>
            <a:r>
              <a:rPr lang="en-US" sz="1200" dirty="0">
                <a:latin typeface="Inter" panose="020B0604020202020204"/>
              </a:rPr>
              <a:t>, 2024).</a:t>
            </a:r>
          </a:p>
        </p:txBody>
      </p:sp>
      <p:sp>
        <p:nvSpPr>
          <p:cNvPr id="1523" name="Google Shape;1523;p47"/>
          <p:cNvSpPr txBox="1">
            <a:spLocks noGrp="1"/>
          </p:cNvSpPr>
          <p:nvPr>
            <p:ph type="subTitle" idx="3"/>
          </p:nvPr>
        </p:nvSpPr>
        <p:spPr>
          <a:xfrm>
            <a:off x="778014" y="4335995"/>
            <a:ext cx="21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Inter" panose="020B0604020202020204"/>
              </a:rPr>
              <a:t>Any sent media should </a:t>
            </a:r>
            <a:r>
              <a:rPr lang="en" sz="1200" i="1" dirty="0">
                <a:solidFill>
                  <a:schemeClr val="accent2"/>
                </a:solidFill>
                <a:latin typeface="Inter" panose="020B0604020202020204"/>
              </a:rPr>
              <a:t>automatically open </a:t>
            </a:r>
            <a:r>
              <a:rPr lang="en" sz="1200" dirty="0">
                <a:latin typeface="Inter" panose="020B0604020202020204"/>
              </a:rPr>
              <a:t>on the reciever.</a:t>
            </a:r>
            <a:endParaRPr sz="1200" dirty="0">
              <a:latin typeface="Inter" panose="020B0604020202020204"/>
            </a:endParaRPr>
          </a:p>
        </p:txBody>
      </p:sp>
      <p:sp>
        <p:nvSpPr>
          <p:cNvPr id="1524" name="Google Shape;1524;p47"/>
          <p:cNvSpPr txBox="1">
            <a:spLocks noGrp="1"/>
          </p:cNvSpPr>
          <p:nvPr>
            <p:ph type="subTitle" idx="4"/>
          </p:nvPr>
        </p:nvSpPr>
        <p:spPr>
          <a:xfrm>
            <a:off x="3486876" y="4335995"/>
            <a:ext cx="21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Inter" panose="020B0604020202020204"/>
              </a:rPr>
              <a:t>Users should be able to </a:t>
            </a:r>
            <a:r>
              <a:rPr lang="en-US" sz="1200" i="1" dirty="0">
                <a:solidFill>
                  <a:schemeClr val="accent2"/>
                </a:solidFill>
                <a:latin typeface="Inter" panose="020B0604020202020204"/>
              </a:rPr>
              <a:t>rename </a:t>
            </a:r>
            <a:r>
              <a:rPr lang="en-US" sz="1200" dirty="0">
                <a:latin typeface="Inter" panose="020B0604020202020204"/>
              </a:rPr>
              <a:t>themselves to be easier to find for others.</a:t>
            </a:r>
            <a:endParaRPr sz="1200" dirty="0">
              <a:latin typeface="Inter" panose="020B0604020202020204"/>
            </a:endParaRPr>
          </a:p>
        </p:txBody>
      </p:sp>
      <p:sp>
        <p:nvSpPr>
          <p:cNvPr id="1525" name="Google Shape;1525;p47"/>
          <p:cNvSpPr txBox="1">
            <a:spLocks noGrp="1"/>
          </p:cNvSpPr>
          <p:nvPr>
            <p:ph type="subTitle" idx="6"/>
          </p:nvPr>
        </p:nvSpPr>
        <p:spPr>
          <a:xfrm>
            <a:off x="6066028" y="4325380"/>
            <a:ext cx="24386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Inter" panose="020B0604020202020204"/>
              </a:rPr>
              <a:t>When a user stops using NVID-DC, they should be </a:t>
            </a:r>
            <a:r>
              <a:rPr lang="en" sz="1200" i="1" dirty="0">
                <a:solidFill>
                  <a:schemeClr val="accent2"/>
                </a:solidFill>
                <a:latin typeface="Inter" panose="020B0604020202020204"/>
              </a:rPr>
              <a:t>automatically removed </a:t>
            </a:r>
            <a:r>
              <a:rPr lang="en" sz="1200" dirty="0">
                <a:latin typeface="Inter" panose="020B0604020202020204"/>
              </a:rPr>
              <a:t>from the Client List.</a:t>
            </a:r>
            <a:endParaRPr sz="1200" dirty="0">
              <a:latin typeface="Inter" panose="020B0604020202020204"/>
            </a:endParaRPr>
          </a:p>
        </p:txBody>
      </p:sp>
      <p:sp>
        <p:nvSpPr>
          <p:cNvPr id="1526" name="Google Shape;1526;p47"/>
          <p:cNvSpPr txBox="1">
            <a:spLocks noGrp="1"/>
          </p:cNvSpPr>
          <p:nvPr>
            <p:ph type="subTitle" idx="7"/>
          </p:nvPr>
        </p:nvSpPr>
        <p:spPr>
          <a:xfrm>
            <a:off x="776375" y="1734340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Blue Coloration</a:t>
            </a:r>
            <a:endParaRPr dirty="0">
              <a:latin typeface="Sora"/>
            </a:endParaRPr>
          </a:p>
        </p:txBody>
      </p:sp>
      <p:sp>
        <p:nvSpPr>
          <p:cNvPr id="1527" name="Google Shape;1527;p47"/>
          <p:cNvSpPr txBox="1">
            <a:spLocks noGrp="1"/>
          </p:cNvSpPr>
          <p:nvPr>
            <p:ph type="subTitle" idx="8"/>
          </p:nvPr>
        </p:nvSpPr>
        <p:spPr>
          <a:xfrm>
            <a:off x="3485233" y="1734340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ra"/>
              </a:rPr>
              <a:t>Client List</a:t>
            </a:r>
            <a:endParaRPr dirty="0">
              <a:latin typeface="Sora"/>
            </a:endParaRPr>
          </a:p>
        </p:txBody>
      </p:sp>
      <p:sp>
        <p:nvSpPr>
          <p:cNvPr id="1528" name="Google Shape;1528;p47"/>
          <p:cNvSpPr txBox="1">
            <a:spLocks noGrp="1"/>
          </p:cNvSpPr>
          <p:nvPr>
            <p:ph type="subTitle" idx="9"/>
          </p:nvPr>
        </p:nvSpPr>
        <p:spPr>
          <a:xfrm>
            <a:off x="6194091" y="1734340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Send History </a:t>
            </a:r>
            <a:endParaRPr dirty="0">
              <a:latin typeface="Sora"/>
            </a:endParaRPr>
          </a:p>
        </p:txBody>
      </p:sp>
      <p:sp>
        <p:nvSpPr>
          <p:cNvPr id="1529" name="Google Shape;1529;p47"/>
          <p:cNvSpPr txBox="1">
            <a:spLocks noGrp="1"/>
          </p:cNvSpPr>
          <p:nvPr>
            <p:ph type="subTitle" idx="13"/>
          </p:nvPr>
        </p:nvSpPr>
        <p:spPr>
          <a:xfrm>
            <a:off x="776375" y="4073373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Auto Opening</a:t>
            </a:r>
            <a:endParaRPr dirty="0">
              <a:latin typeface="Sora"/>
            </a:endParaRPr>
          </a:p>
        </p:txBody>
      </p:sp>
      <p:sp>
        <p:nvSpPr>
          <p:cNvPr id="1530" name="Google Shape;1530;p47"/>
          <p:cNvSpPr txBox="1">
            <a:spLocks noGrp="1"/>
          </p:cNvSpPr>
          <p:nvPr>
            <p:ph type="subTitle" idx="14"/>
          </p:nvPr>
        </p:nvSpPr>
        <p:spPr>
          <a:xfrm>
            <a:off x="3485233" y="4073373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Change Username</a:t>
            </a:r>
            <a:endParaRPr dirty="0">
              <a:latin typeface="Sora"/>
            </a:endParaRPr>
          </a:p>
        </p:txBody>
      </p:sp>
      <p:sp>
        <p:nvSpPr>
          <p:cNvPr id="1531" name="Google Shape;1531;p47"/>
          <p:cNvSpPr txBox="1">
            <a:spLocks noGrp="1"/>
          </p:cNvSpPr>
          <p:nvPr>
            <p:ph type="subTitle" idx="15"/>
          </p:nvPr>
        </p:nvSpPr>
        <p:spPr>
          <a:xfrm>
            <a:off x="6194091" y="4073373"/>
            <a:ext cx="2169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Smart Exiting</a:t>
            </a:r>
            <a:endParaRPr dirty="0">
              <a:latin typeface="Sora"/>
            </a:endParaRPr>
          </a:p>
        </p:txBody>
      </p:sp>
      <p:grpSp>
        <p:nvGrpSpPr>
          <p:cNvPr id="1536" name="Google Shape;1536;p47"/>
          <p:cNvGrpSpPr/>
          <p:nvPr/>
        </p:nvGrpSpPr>
        <p:grpSpPr>
          <a:xfrm>
            <a:off x="1546746" y="3613720"/>
            <a:ext cx="445312" cy="452688"/>
            <a:chOff x="3376609" y="2677248"/>
            <a:chExt cx="445312" cy="452688"/>
          </a:xfrm>
        </p:grpSpPr>
        <p:sp>
          <p:nvSpPr>
            <p:cNvPr id="1537" name="Google Shape;1537;p47"/>
            <p:cNvSpPr/>
            <p:nvPr/>
          </p:nvSpPr>
          <p:spPr>
            <a:xfrm>
              <a:off x="3721431" y="2982873"/>
              <a:ext cx="100490" cy="127585"/>
            </a:xfrm>
            <a:custGeom>
              <a:avLst/>
              <a:gdLst/>
              <a:ahLst/>
              <a:cxnLst/>
              <a:rect l="l" t="t" r="r" b="b"/>
              <a:pathLst>
                <a:path w="3338" h="4238" extrusionOk="0">
                  <a:moveTo>
                    <a:pt x="1232" y="0"/>
                  </a:moveTo>
                  <a:lnTo>
                    <a:pt x="1232" y="2061"/>
                  </a:lnTo>
                  <a:lnTo>
                    <a:pt x="1" y="3712"/>
                  </a:lnTo>
                  <a:lnTo>
                    <a:pt x="706" y="4238"/>
                  </a:lnTo>
                  <a:lnTo>
                    <a:pt x="1669" y="2944"/>
                  </a:lnTo>
                  <a:lnTo>
                    <a:pt x="2633" y="4238"/>
                  </a:lnTo>
                  <a:lnTo>
                    <a:pt x="3337" y="3712"/>
                  </a:lnTo>
                  <a:lnTo>
                    <a:pt x="2106" y="2061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7"/>
            <p:cNvSpPr/>
            <p:nvPr/>
          </p:nvSpPr>
          <p:spPr>
            <a:xfrm>
              <a:off x="3573194" y="2877054"/>
              <a:ext cx="52925" cy="39769"/>
            </a:xfrm>
            <a:custGeom>
              <a:avLst/>
              <a:gdLst/>
              <a:ahLst/>
              <a:cxnLst/>
              <a:rect l="l" t="t" r="r" b="b"/>
              <a:pathLst>
                <a:path w="1758" h="1321" extrusionOk="0">
                  <a:moveTo>
                    <a:pt x="1" y="1"/>
                  </a:moveTo>
                  <a:lnTo>
                    <a:pt x="1" y="1321"/>
                  </a:lnTo>
                  <a:lnTo>
                    <a:pt x="1758" y="1321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7"/>
            <p:cNvSpPr/>
            <p:nvPr/>
          </p:nvSpPr>
          <p:spPr>
            <a:xfrm>
              <a:off x="3506331" y="2810191"/>
              <a:ext cx="186139" cy="172712"/>
            </a:xfrm>
            <a:custGeom>
              <a:avLst/>
              <a:gdLst/>
              <a:ahLst/>
              <a:cxnLst/>
              <a:rect l="l" t="t" r="r" b="b"/>
              <a:pathLst>
                <a:path w="6183" h="5737" extrusionOk="0">
                  <a:moveTo>
                    <a:pt x="4862" y="1347"/>
                  </a:moveTo>
                  <a:lnTo>
                    <a:pt x="4862" y="4425"/>
                  </a:lnTo>
                  <a:lnTo>
                    <a:pt x="1347" y="4425"/>
                  </a:lnTo>
                  <a:lnTo>
                    <a:pt x="1347" y="1347"/>
                  </a:lnTo>
                  <a:close/>
                  <a:moveTo>
                    <a:pt x="0" y="0"/>
                  </a:moveTo>
                  <a:lnTo>
                    <a:pt x="0" y="5736"/>
                  </a:lnTo>
                  <a:lnTo>
                    <a:pt x="6182" y="5736"/>
                  </a:lnTo>
                  <a:lnTo>
                    <a:pt x="6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7"/>
            <p:cNvSpPr/>
            <p:nvPr/>
          </p:nvSpPr>
          <p:spPr>
            <a:xfrm>
              <a:off x="3599777" y="2677248"/>
              <a:ext cx="211668" cy="279344"/>
            </a:xfrm>
            <a:custGeom>
              <a:avLst/>
              <a:gdLst/>
              <a:ahLst/>
              <a:cxnLst/>
              <a:rect l="l" t="t" r="r" b="b"/>
              <a:pathLst>
                <a:path w="7031" h="9279" extrusionOk="0">
                  <a:moveTo>
                    <a:pt x="3517" y="0"/>
                  </a:moveTo>
                  <a:cubicBezTo>
                    <a:pt x="1580" y="0"/>
                    <a:pt x="1" y="1585"/>
                    <a:pt x="1" y="3533"/>
                  </a:cubicBezTo>
                  <a:lnTo>
                    <a:pt x="2632" y="3533"/>
                  </a:lnTo>
                  <a:cubicBezTo>
                    <a:pt x="2632" y="3048"/>
                    <a:pt x="3034" y="2650"/>
                    <a:pt x="3526" y="2650"/>
                  </a:cubicBezTo>
                  <a:cubicBezTo>
                    <a:pt x="3531" y="2650"/>
                    <a:pt x="3537" y="2650"/>
                    <a:pt x="3542" y="2650"/>
                  </a:cubicBezTo>
                  <a:cubicBezTo>
                    <a:pt x="4015" y="2668"/>
                    <a:pt x="4390" y="3069"/>
                    <a:pt x="4390" y="3551"/>
                  </a:cubicBezTo>
                  <a:lnTo>
                    <a:pt x="4390" y="9278"/>
                  </a:lnTo>
                  <a:lnTo>
                    <a:pt x="7030" y="9278"/>
                  </a:lnTo>
                  <a:lnTo>
                    <a:pt x="7030" y="3560"/>
                  </a:lnTo>
                  <a:cubicBezTo>
                    <a:pt x="7030" y="1615"/>
                    <a:pt x="5478" y="9"/>
                    <a:pt x="3533" y="0"/>
                  </a:cubicBezTo>
                  <a:cubicBezTo>
                    <a:pt x="3528" y="0"/>
                    <a:pt x="3523" y="0"/>
                    <a:pt x="3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7"/>
            <p:cNvSpPr/>
            <p:nvPr/>
          </p:nvSpPr>
          <p:spPr>
            <a:xfrm>
              <a:off x="3387356" y="2811004"/>
              <a:ext cx="212451" cy="318932"/>
            </a:xfrm>
            <a:custGeom>
              <a:avLst/>
              <a:gdLst/>
              <a:ahLst/>
              <a:cxnLst/>
              <a:rect l="l" t="t" r="r" b="b"/>
              <a:pathLst>
                <a:path w="7057" h="10594" extrusionOk="0">
                  <a:moveTo>
                    <a:pt x="0" y="0"/>
                  </a:moveTo>
                  <a:lnTo>
                    <a:pt x="0" y="7030"/>
                  </a:lnTo>
                  <a:cubicBezTo>
                    <a:pt x="0" y="8912"/>
                    <a:pt x="1463" y="10491"/>
                    <a:pt x="3346" y="10589"/>
                  </a:cubicBezTo>
                  <a:cubicBezTo>
                    <a:pt x="3404" y="10592"/>
                    <a:pt x="3463" y="10593"/>
                    <a:pt x="3521" y="10593"/>
                  </a:cubicBezTo>
                  <a:cubicBezTo>
                    <a:pt x="5467" y="10593"/>
                    <a:pt x="7057" y="9014"/>
                    <a:pt x="7057" y="7057"/>
                  </a:cubicBezTo>
                  <a:lnTo>
                    <a:pt x="7057" y="6619"/>
                  </a:lnTo>
                  <a:lnTo>
                    <a:pt x="4389" y="6619"/>
                  </a:lnTo>
                  <a:lnTo>
                    <a:pt x="4389" y="7048"/>
                  </a:lnTo>
                  <a:cubicBezTo>
                    <a:pt x="4389" y="7520"/>
                    <a:pt x="4015" y="7931"/>
                    <a:pt x="3542" y="7940"/>
                  </a:cubicBezTo>
                  <a:cubicBezTo>
                    <a:pt x="3531" y="7940"/>
                    <a:pt x="3520" y="7940"/>
                    <a:pt x="3510" y="7940"/>
                  </a:cubicBezTo>
                  <a:cubicBezTo>
                    <a:pt x="3025" y="7940"/>
                    <a:pt x="2632" y="7545"/>
                    <a:pt x="2632" y="7057"/>
                  </a:cubicBezTo>
                  <a:lnTo>
                    <a:pt x="2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7"/>
            <p:cNvSpPr/>
            <p:nvPr/>
          </p:nvSpPr>
          <p:spPr>
            <a:xfrm>
              <a:off x="3376609" y="2682878"/>
              <a:ext cx="100731" cy="100761"/>
            </a:xfrm>
            <a:custGeom>
              <a:avLst/>
              <a:gdLst/>
              <a:ahLst/>
              <a:cxnLst/>
              <a:rect l="l" t="t" r="r" b="b"/>
              <a:pathLst>
                <a:path w="3346" h="3347" extrusionOk="0">
                  <a:moveTo>
                    <a:pt x="705" y="1"/>
                  </a:moveTo>
                  <a:lnTo>
                    <a:pt x="0" y="527"/>
                  </a:lnTo>
                  <a:lnTo>
                    <a:pt x="1231" y="2169"/>
                  </a:lnTo>
                  <a:lnTo>
                    <a:pt x="1231" y="3346"/>
                  </a:lnTo>
                  <a:lnTo>
                    <a:pt x="2115" y="3346"/>
                  </a:lnTo>
                  <a:lnTo>
                    <a:pt x="2115" y="2169"/>
                  </a:lnTo>
                  <a:lnTo>
                    <a:pt x="3346" y="527"/>
                  </a:lnTo>
                  <a:lnTo>
                    <a:pt x="2641" y="1"/>
                  </a:lnTo>
                  <a:lnTo>
                    <a:pt x="1677" y="1294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phic 6" descr="Storytelling with solid fill">
            <a:extLst>
              <a:ext uri="{FF2B5EF4-FFF2-40B4-BE49-F238E27FC236}">
                <a16:creationId xmlns:a16="http://schemas.microsoft.com/office/drawing/2014/main" id="{DAA4EC35-1ACE-DE12-0A80-D1424011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3431" y="1077092"/>
            <a:ext cx="575658" cy="575658"/>
          </a:xfrm>
          <a:prstGeom prst="rect">
            <a:avLst/>
          </a:prstGeom>
        </p:spPr>
      </p:pic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6043555A-64D5-9CF9-BBAA-21BB46F821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1779" y="1067601"/>
            <a:ext cx="656494" cy="656494"/>
          </a:xfrm>
          <a:prstGeom prst="rect">
            <a:avLst/>
          </a:prstGeom>
        </p:spPr>
      </p:pic>
      <p:pic>
        <p:nvPicPr>
          <p:cNvPr id="11" name="Graphic 10" descr="Employee badge with solid fill">
            <a:extLst>
              <a:ext uri="{FF2B5EF4-FFF2-40B4-BE49-F238E27FC236}">
                <a16:creationId xmlns:a16="http://schemas.microsoft.com/office/drawing/2014/main" id="{2AFEC3CE-7C0F-9B7F-3410-7B5F38637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6408" y="3443617"/>
            <a:ext cx="656495" cy="656495"/>
          </a:xfrm>
          <a:prstGeom prst="rect">
            <a:avLst/>
          </a:prstGeom>
        </p:spPr>
      </p:pic>
      <p:pic>
        <p:nvPicPr>
          <p:cNvPr id="15" name="Graphic 14" descr="Right And Left Brain with solid fill">
            <a:extLst>
              <a:ext uri="{FF2B5EF4-FFF2-40B4-BE49-F238E27FC236}">
                <a16:creationId xmlns:a16="http://schemas.microsoft.com/office/drawing/2014/main" id="{691744E8-4716-8C8E-905C-DF17D0229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73431" y="3442585"/>
            <a:ext cx="623823" cy="623823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ra"/>
              </a:rPr>
              <a:t>Problems We Encountered</a:t>
            </a:r>
            <a:endParaRPr dirty="0">
              <a:latin typeface="Sora"/>
            </a:endParaRPr>
          </a:p>
        </p:txBody>
      </p:sp>
      <p:sp>
        <p:nvSpPr>
          <p:cNvPr id="1415" name="Google Shape;1415;p42"/>
          <p:cNvSpPr txBox="1">
            <a:spLocks noGrp="1"/>
          </p:cNvSpPr>
          <p:nvPr>
            <p:ph type="subTitle" idx="1"/>
          </p:nvPr>
        </p:nvSpPr>
        <p:spPr>
          <a:xfrm>
            <a:off x="4678106" y="1284946"/>
            <a:ext cx="3860588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" indent="0">
              <a:buNone/>
            </a:pPr>
            <a:r>
              <a:rPr lang="en" b="1" i="1" dirty="0">
                <a:latin typeface="Inter" panose="020B0604020202020204"/>
              </a:rPr>
              <a:t>Problem 3 [Fixed Via </a:t>
            </a:r>
            <a:r>
              <a:rPr lang="en-US" b="1" i="1" dirty="0">
                <a:solidFill>
                  <a:schemeClr val="tx2"/>
                </a:solidFill>
                <a:latin typeface="Inter" panose="020B0604020202020204"/>
              </a:rPr>
              <a:t>Message Formatting</a:t>
            </a:r>
            <a:r>
              <a:rPr lang="en" b="1" i="1" dirty="0">
                <a:solidFill>
                  <a:schemeClr val="tx1"/>
                </a:solidFill>
                <a:latin typeface="Inter" panose="020B0604020202020204"/>
              </a:rPr>
              <a:t>]</a:t>
            </a:r>
            <a:endParaRPr lang="en" b="1" i="1" dirty="0">
              <a:latin typeface="Inter" panose="020B0604020202020204"/>
            </a:endParaRPr>
          </a:p>
          <a:p>
            <a:pPr marL="274320" indent="-225425"/>
            <a:r>
              <a:rPr lang="en" dirty="0">
                <a:latin typeface="Inter" panose="020B0604020202020204"/>
              </a:rPr>
              <a:t>Early in development, we ran into files that would not open, due to having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packets get corrupted.</a:t>
            </a:r>
          </a:p>
          <a:p>
            <a:pPr marL="274320" indent="-225425"/>
            <a:r>
              <a:rPr lang="en" dirty="0">
                <a:latin typeface="Inter" panose="020B0604020202020204"/>
              </a:rPr>
              <a:t>We ended up using a </a:t>
            </a:r>
            <a:r>
              <a:rPr lang="en" dirty="0">
                <a:solidFill>
                  <a:schemeClr val="accent2"/>
                </a:solidFill>
                <a:latin typeface="Inter" panose="020B0604020202020204"/>
              </a:rPr>
              <a:t>smaller window </a:t>
            </a:r>
            <a:r>
              <a:rPr lang="en" dirty="0">
                <a:latin typeface="Inter" panose="020B0604020202020204"/>
              </a:rPr>
              <a:t>and a new mes</a:t>
            </a:r>
            <a:r>
              <a:rPr lang="en-US" dirty="0">
                <a:latin typeface="Inter" panose="020B0604020202020204"/>
              </a:rPr>
              <a:t>s</a:t>
            </a:r>
            <a:r>
              <a:rPr lang="en" dirty="0">
                <a:latin typeface="Inter" panose="020B0604020202020204"/>
              </a:rPr>
              <a:t>age format to stop files from corrupting, so they would display correctly.</a:t>
            </a:r>
          </a:p>
          <a:p>
            <a:pPr marL="274320" indent="-225425"/>
            <a:endParaRPr lang="en" dirty="0">
              <a:latin typeface="Inter" panose="020B0604020202020204"/>
            </a:endParaRPr>
          </a:p>
          <a:p>
            <a:pPr marL="48895" indent="0">
              <a:buNone/>
            </a:pPr>
            <a:r>
              <a:rPr lang="en" b="1" i="1" dirty="0">
                <a:latin typeface="Inter" panose="020B0604020202020204"/>
              </a:rPr>
              <a:t>Problem 4 [Fixed Via </a:t>
            </a:r>
            <a:r>
              <a:rPr lang="en-US" b="1" i="1" dirty="0">
                <a:solidFill>
                  <a:schemeClr val="tx2"/>
                </a:solidFill>
                <a:latin typeface="Inter" panose="020B0604020202020204"/>
              </a:rPr>
              <a:t>RSA &amp; AES</a:t>
            </a:r>
            <a:r>
              <a:rPr lang="en" b="1" i="1" dirty="0">
                <a:solidFill>
                  <a:schemeClr val="tx1"/>
                </a:solidFill>
                <a:latin typeface="Inter" panose="020B0604020202020204"/>
              </a:rPr>
              <a:t>]</a:t>
            </a:r>
            <a:endParaRPr lang="en" b="1" i="1" dirty="0">
              <a:latin typeface="Inter" panose="020B0604020202020204"/>
            </a:endParaRPr>
          </a:p>
          <a:p>
            <a:pPr marL="274320" indent="-225425"/>
            <a:r>
              <a:rPr lang="en" dirty="0">
                <a:latin typeface="Inter" panose="020B0604020202020204"/>
              </a:rPr>
              <a:t>In early meetings with Dr. Tosh, it was brought to our attention that we needed some sort of security to </a:t>
            </a:r>
            <a:r>
              <a:rPr lang="en" dirty="0">
                <a:solidFill>
                  <a:schemeClr val="accent2"/>
                </a:solidFill>
                <a:latin typeface="Inter" panose="020B0604020202020204"/>
              </a:rPr>
              <a:t>prevent messages from being intercepted</a:t>
            </a:r>
            <a:r>
              <a:rPr lang="en" dirty="0">
                <a:latin typeface="Inter" panose="020B0604020202020204"/>
              </a:rPr>
              <a:t> from their destination. </a:t>
            </a:r>
          </a:p>
          <a:p>
            <a:pPr marL="274320" indent="-225425"/>
            <a:r>
              <a:rPr lang="en" dirty="0">
                <a:latin typeface="Inter" panose="020B0604020202020204"/>
              </a:rPr>
              <a:t>We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implemented RSA and AES</a:t>
            </a:r>
            <a:r>
              <a:rPr lang="en" dirty="0">
                <a:latin typeface="Inter" panose="020B0604020202020204"/>
              </a:rPr>
              <a:t> keys on the Client-to-Client sending.</a:t>
            </a: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779343" y="1284946"/>
            <a:ext cx="3686553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" indent="0">
              <a:buNone/>
            </a:pPr>
            <a:r>
              <a:rPr lang="en" b="1" i="1" dirty="0">
                <a:latin typeface="Inter" panose="020B0604020202020204"/>
              </a:rPr>
              <a:t>Problem 1 [Fixed Via </a:t>
            </a:r>
            <a:r>
              <a:rPr lang="en" b="1" i="1" dirty="0">
                <a:solidFill>
                  <a:schemeClr val="tx2"/>
                </a:solidFill>
                <a:latin typeface="Inter" panose="020B0604020202020204"/>
              </a:rPr>
              <a:t>Docker Configuaration</a:t>
            </a:r>
            <a:r>
              <a:rPr lang="en" b="1" i="1" dirty="0">
                <a:solidFill>
                  <a:schemeClr val="tx1"/>
                </a:solidFill>
                <a:latin typeface="Inter" panose="020B0604020202020204"/>
              </a:rPr>
              <a:t>]</a:t>
            </a:r>
            <a:endParaRPr lang="en" b="1" i="1" dirty="0">
              <a:latin typeface="Inter" panose="020B0604020202020204"/>
            </a:endParaRPr>
          </a:p>
          <a:p>
            <a:pPr marL="274320" indent="-225425"/>
            <a:r>
              <a:rPr lang="en" dirty="0">
                <a:latin typeface="Inter" panose="020B0604020202020204"/>
              </a:rPr>
              <a:t>When moving towards using Dockers from VMs, we ran into a problem with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local host testing.</a:t>
            </a:r>
            <a:r>
              <a:rPr lang="en" dirty="0">
                <a:latin typeface="Inter" panose="020B0604020202020204"/>
              </a:rPr>
              <a:t> </a:t>
            </a:r>
          </a:p>
          <a:p>
            <a:pPr marL="274320" indent="-225425"/>
            <a:r>
              <a:rPr lang="en" dirty="0">
                <a:latin typeface="Inter" panose="020B0604020202020204"/>
              </a:rPr>
              <a:t>NVID-DC is built to run on sep</a:t>
            </a:r>
            <a:r>
              <a:rPr lang="en-US" dirty="0">
                <a:latin typeface="Inter" panose="020B0604020202020204"/>
              </a:rPr>
              <a:t>a</a:t>
            </a:r>
            <a:r>
              <a:rPr lang="en" dirty="0">
                <a:latin typeface="Inter" panose="020B0604020202020204"/>
              </a:rPr>
              <a:t>rate computers with unique IP addresses, which we had to learn to set up!</a:t>
            </a:r>
          </a:p>
          <a:p>
            <a:pPr marL="274320" indent="-225425"/>
            <a:endParaRPr lang="en" dirty="0">
              <a:latin typeface="Inter" panose="020B0604020202020204"/>
            </a:endParaRPr>
          </a:p>
          <a:p>
            <a:pPr marL="48895" indent="0">
              <a:buNone/>
            </a:pPr>
            <a:r>
              <a:rPr lang="en" b="1" i="1" dirty="0">
                <a:latin typeface="Inter" panose="020B0604020202020204"/>
              </a:rPr>
              <a:t>Problem 2 [Fixed Via </a:t>
            </a:r>
            <a:r>
              <a:rPr lang="en" b="1" i="1" dirty="0">
                <a:solidFill>
                  <a:schemeClr val="tx2"/>
                </a:solidFill>
                <a:latin typeface="Inter" panose="020B0604020202020204"/>
              </a:rPr>
              <a:t>T</a:t>
            </a:r>
            <a:r>
              <a:rPr lang="en-US" b="1" i="1" dirty="0">
                <a:solidFill>
                  <a:schemeClr val="tx2"/>
                </a:solidFill>
                <a:latin typeface="Inter" panose="020B0604020202020204"/>
              </a:rPr>
              <a:t>k</a:t>
            </a:r>
            <a:r>
              <a:rPr lang="en" b="1" i="1" dirty="0">
                <a:solidFill>
                  <a:schemeClr val="tx2"/>
                </a:solidFill>
                <a:latin typeface="Inter" panose="020B0604020202020204"/>
              </a:rPr>
              <a:t>inter</a:t>
            </a:r>
            <a:r>
              <a:rPr lang="en" b="1" i="1" dirty="0">
                <a:solidFill>
                  <a:schemeClr val="tx1"/>
                </a:solidFill>
                <a:latin typeface="Inter" panose="020B0604020202020204"/>
              </a:rPr>
              <a:t>]</a:t>
            </a:r>
            <a:endParaRPr lang="en" b="1" i="1" dirty="0">
              <a:latin typeface="Inter" panose="020B0604020202020204"/>
            </a:endParaRPr>
          </a:p>
          <a:p>
            <a:pPr marL="274320" indent="-225425"/>
            <a:r>
              <a:rPr lang="en" dirty="0">
                <a:latin typeface="Inter" panose="020B0604020202020204"/>
              </a:rPr>
              <a:t>Setting up the GUI took a lot of research in order to get testing.</a:t>
            </a:r>
          </a:p>
          <a:p>
            <a:pPr marL="274320" indent="-225425"/>
            <a:r>
              <a:rPr lang="en" dirty="0">
                <a:latin typeface="Inter" panose="020B0604020202020204"/>
              </a:rPr>
              <a:t>For a while, we were using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Dash</a:t>
            </a:r>
            <a:r>
              <a:rPr lang="en" dirty="0">
                <a:solidFill>
                  <a:schemeClr val="accent2"/>
                </a:solidFill>
                <a:latin typeface="Inter" panose="020B0604020202020204"/>
              </a:rPr>
              <a:t> </a:t>
            </a: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for our impementation, but it required too much resources, and often broke when the command line did not.</a:t>
            </a:r>
          </a:p>
          <a:p>
            <a:pPr marL="274320" indent="-225425"/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We moved to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Tkinter</a:t>
            </a: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 to fix these problems.</a:t>
            </a:r>
            <a:endParaRPr lang="en" dirty="0">
              <a:solidFill>
                <a:schemeClr val="accent2"/>
              </a:solidFill>
              <a:latin typeface="Inter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8412625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Table of Contents</a:t>
            </a:r>
            <a:endParaRPr dirty="0">
              <a:latin typeface="Sora"/>
            </a:endParaRPr>
          </a:p>
        </p:txBody>
      </p:sp>
      <p:sp>
        <p:nvSpPr>
          <p:cNvPr id="1371" name="Google Shape;1371;p39"/>
          <p:cNvSpPr txBox="1">
            <a:spLocks noGrp="1"/>
          </p:cNvSpPr>
          <p:nvPr>
            <p:ph type="subTitle" idx="3"/>
          </p:nvPr>
        </p:nvSpPr>
        <p:spPr>
          <a:xfrm>
            <a:off x="720000" y="3921250"/>
            <a:ext cx="27001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solidFill>
                  <a:srgbClr val="122033"/>
                </a:solidFill>
                <a:latin typeface="Inter" panose="020B0604020202020204"/>
              </a:rPr>
              <a:t>-Design Decisions for User GUI</a:t>
            </a:r>
          </a:p>
          <a:p>
            <a:pPr marL="0" indent="0"/>
            <a:r>
              <a:rPr lang="en" dirty="0">
                <a:solidFill>
                  <a:srgbClr val="122033"/>
                </a:solidFill>
                <a:latin typeface="Inter" panose="020B0604020202020204"/>
              </a:rPr>
              <a:t>-Problems &amp; Solutions</a:t>
            </a:r>
          </a:p>
        </p:txBody>
      </p:sp>
      <p:sp>
        <p:nvSpPr>
          <p:cNvPr id="1372" name="Google Shape;1372;p39"/>
          <p:cNvSpPr txBox="1">
            <a:spLocks noGrp="1"/>
          </p:cNvSpPr>
          <p:nvPr>
            <p:ph type="subTitle" idx="1"/>
          </p:nvPr>
        </p:nvSpPr>
        <p:spPr>
          <a:xfrm>
            <a:off x="720000" y="2309079"/>
            <a:ext cx="27001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Inter" panose="020B0604020202020204"/>
              </a:rPr>
              <a:t>-Initial Project Ideas</a:t>
            </a:r>
            <a:endParaRPr lang="en-US" dirty="0">
              <a:latin typeface="Inter" panose="020B0604020202020204"/>
            </a:endParaRPr>
          </a:p>
          <a:p>
            <a:pPr marL="0" indent="0"/>
            <a:r>
              <a:rPr lang="en" dirty="0">
                <a:latin typeface="Inter" panose="020B0604020202020204"/>
              </a:rPr>
              <a:t>-Considerations on Methodology</a:t>
            </a:r>
          </a:p>
        </p:txBody>
      </p:sp>
      <p:sp>
        <p:nvSpPr>
          <p:cNvPr id="1373" name="Google Shape;1373;p39"/>
          <p:cNvSpPr txBox="1">
            <a:spLocks noGrp="1"/>
          </p:cNvSpPr>
          <p:nvPr>
            <p:ph type="subTitle" idx="2"/>
          </p:nvPr>
        </p:nvSpPr>
        <p:spPr>
          <a:xfrm>
            <a:off x="3419178" y="2309079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Inter" panose="020B0604020202020204"/>
              </a:rPr>
              <a:t>-Chosen over VMs?</a:t>
            </a:r>
          </a:p>
          <a:p>
            <a:pPr marL="0" indent="0"/>
            <a:r>
              <a:rPr lang="en" dirty="0">
                <a:latin typeface="Inter" panose="020B0604020202020204"/>
              </a:rPr>
              <a:t>-Docker Benefits Breakdown</a:t>
            </a:r>
          </a:p>
        </p:txBody>
      </p:sp>
      <p:sp>
        <p:nvSpPr>
          <p:cNvPr id="1374" name="Google Shape;1374;p39"/>
          <p:cNvSpPr txBox="1">
            <a:spLocks noGrp="1"/>
          </p:cNvSpPr>
          <p:nvPr>
            <p:ph type="subTitle" idx="4"/>
          </p:nvPr>
        </p:nvSpPr>
        <p:spPr>
          <a:xfrm>
            <a:off x="3419274" y="39212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Inter" panose="020B0604020202020204"/>
              </a:rPr>
              <a:t>-NVID-DC Screenshots</a:t>
            </a:r>
          </a:p>
          <a:p>
            <a:pPr marL="0" indent="0"/>
            <a:r>
              <a:rPr lang="en" dirty="0">
                <a:latin typeface="Inter" panose="020B0604020202020204"/>
              </a:rPr>
              <a:t>-NVID-DC Walkthrough</a:t>
            </a:r>
          </a:p>
        </p:txBody>
      </p:sp>
      <p:sp>
        <p:nvSpPr>
          <p:cNvPr id="1376" name="Google Shape;1376;p39"/>
          <p:cNvSpPr txBox="1">
            <a:spLocks noGrp="1"/>
          </p:cNvSpPr>
          <p:nvPr>
            <p:ph type="subTitle" idx="6"/>
          </p:nvPr>
        </p:nvSpPr>
        <p:spPr>
          <a:xfrm>
            <a:off x="6118549" y="3921250"/>
            <a:ext cx="28225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Inter" panose="020B0604020202020204"/>
              </a:rPr>
              <a:t>-What did we learn?</a:t>
            </a:r>
          </a:p>
          <a:p>
            <a:pPr marL="0" indent="0"/>
            <a:r>
              <a:rPr lang="en" dirty="0">
                <a:latin typeface="Inter" panose="020B0604020202020204"/>
              </a:rPr>
              <a:t>-How can we add to this project?</a:t>
            </a:r>
          </a:p>
        </p:txBody>
      </p:sp>
      <p:sp>
        <p:nvSpPr>
          <p:cNvPr id="1377" name="Google Shape;1377;p39"/>
          <p:cNvSpPr txBox="1">
            <a:spLocks noGrp="1"/>
          </p:cNvSpPr>
          <p:nvPr>
            <p:ph type="title" idx="7"/>
          </p:nvPr>
        </p:nvSpPr>
        <p:spPr>
          <a:xfrm>
            <a:off x="720000" y="1344775"/>
            <a:ext cx="87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78" name="Google Shape;1378;p39"/>
          <p:cNvSpPr txBox="1">
            <a:spLocks noGrp="1"/>
          </p:cNvSpPr>
          <p:nvPr>
            <p:ph type="title" idx="8"/>
          </p:nvPr>
        </p:nvSpPr>
        <p:spPr>
          <a:xfrm>
            <a:off x="720000" y="3072872"/>
            <a:ext cx="87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79" name="Google Shape;1379;p39"/>
          <p:cNvSpPr txBox="1">
            <a:spLocks noGrp="1"/>
          </p:cNvSpPr>
          <p:nvPr>
            <p:ph type="title" idx="9"/>
          </p:nvPr>
        </p:nvSpPr>
        <p:spPr>
          <a:xfrm>
            <a:off x="3419275" y="1344775"/>
            <a:ext cx="87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80" name="Google Shape;1380;p39"/>
          <p:cNvSpPr txBox="1">
            <a:spLocks noGrp="1"/>
          </p:cNvSpPr>
          <p:nvPr>
            <p:ph type="title" idx="13"/>
          </p:nvPr>
        </p:nvSpPr>
        <p:spPr>
          <a:xfrm>
            <a:off x="3419275" y="3072872"/>
            <a:ext cx="87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05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82" name="Google Shape;1382;p39"/>
          <p:cNvSpPr txBox="1">
            <a:spLocks noGrp="1"/>
          </p:cNvSpPr>
          <p:nvPr>
            <p:ph type="title" idx="15"/>
          </p:nvPr>
        </p:nvSpPr>
        <p:spPr>
          <a:xfrm>
            <a:off x="6118356" y="3083727"/>
            <a:ext cx="87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83" name="Google Shape;1383;p39"/>
          <p:cNvSpPr txBox="1">
            <a:spLocks noGrp="1"/>
          </p:cNvSpPr>
          <p:nvPr>
            <p:ph type="subTitle" idx="16"/>
          </p:nvPr>
        </p:nvSpPr>
        <p:spPr>
          <a:xfrm>
            <a:off x="719950" y="1461432"/>
            <a:ext cx="2305500" cy="954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Why Did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We Choose This Project?</a:t>
            </a:r>
          </a:p>
        </p:txBody>
      </p:sp>
      <p:sp>
        <p:nvSpPr>
          <p:cNvPr id="1386" name="Google Shape;1386;p39"/>
          <p:cNvSpPr txBox="1">
            <a:spLocks noGrp="1"/>
          </p:cNvSpPr>
          <p:nvPr>
            <p:ph type="subTitle" idx="19"/>
          </p:nvPr>
        </p:nvSpPr>
        <p:spPr>
          <a:xfrm>
            <a:off x="720000" y="3667050"/>
            <a:ext cx="2699178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a typeface="Inter"/>
                <a:cs typeface="Inter"/>
                <a:sym typeface="Inter"/>
              </a:rPr>
              <a:t>UI Design 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a typeface="Inter"/>
                <a:cs typeface="Inter"/>
                <a:sym typeface="Inter"/>
              </a:rPr>
              <a:t>Development Difficulties</a:t>
            </a:r>
            <a:endParaRPr sz="1400" dirty="0">
              <a:ea typeface="Inter"/>
              <a:cs typeface="Inter"/>
              <a:sym typeface="Inter"/>
            </a:endParaRPr>
          </a:p>
        </p:txBody>
      </p:sp>
      <p:sp>
        <p:nvSpPr>
          <p:cNvPr id="1387" name="Google Shape;1387;p39"/>
          <p:cNvSpPr txBox="1">
            <a:spLocks noGrp="1"/>
          </p:cNvSpPr>
          <p:nvPr>
            <p:ph type="subTitle" idx="20"/>
          </p:nvPr>
        </p:nvSpPr>
        <p:spPr>
          <a:xfrm>
            <a:off x="3419178" y="36670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ea typeface="Inter"/>
                <a:cs typeface="Inter"/>
                <a:sym typeface="Inter"/>
              </a:rPr>
              <a:t>Results /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ea typeface="Inter"/>
                <a:cs typeface="Inter"/>
                <a:sym typeface="Inter"/>
              </a:rPr>
              <a:t>Project Screenshots</a:t>
            </a:r>
            <a:endParaRPr sz="1400" dirty="0">
              <a:ea typeface="Inter"/>
              <a:cs typeface="Inter"/>
              <a:sym typeface="Inter"/>
            </a:endParaRPr>
          </a:p>
        </p:txBody>
      </p:sp>
      <p:sp>
        <p:nvSpPr>
          <p:cNvPr id="1388" name="Google Shape;1388;p39"/>
          <p:cNvSpPr txBox="1">
            <a:spLocks noGrp="1"/>
          </p:cNvSpPr>
          <p:nvPr>
            <p:ph type="subTitle" idx="21"/>
          </p:nvPr>
        </p:nvSpPr>
        <p:spPr>
          <a:xfrm>
            <a:off x="6118550" y="36323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ea typeface="Inter"/>
                <a:cs typeface="Inter"/>
                <a:sym typeface="Inter"/>
              </a:rPr>
              <a:t>Conclusion</a:t>
            </a:r>
            <a:endParaRPr sz="1600" dirty="0">
              <a:ea typeface="Inter"/>
              <a:cs typeface="Inter"/>
              <a:sym typeface="Inter"/>
            </a:endParaRPr>
          </a:p>
        </p:txBody>
      </p:sp>
      <p:sp>
        <p:nvSpPr>
          <p:cNvPr id="7" name="Google Shape;1383;p39">
            <a:extLst>
              <a:ext uri="{FF2B5EF4-FFF2-40B4-BE49-F238E27FC236}">
                <a16:creationId xmlns:a16="http://schemas.microsoft.com/office/drawing/2014/main" id="{658D801A-A4B4-ACDB-C57C-43452A136642}"/>
              </a:ext>
            </a:extLst>
          </p:cNvPr>
          <p:cNvSpPr txBox="1">
            <a:spLocks/>
          </p:cNvSpPr>
          <p:nvPr/>
        </p:nvSpPr>
        <p:spPr>
          <a:xfrm>
            <a:off x="3419178" y="1426706"/>
            <a:ext cx="2305500" cy="95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sz="1600" dirty="0"/>
              <a:t>What is Docker?</a:t>
            </a:r>
          </a:p>
        </p:txBody>
      </p:sp>
      <p:sp>
        <p:nvSpPr>
          <p:cNvPr id="14" name="Google Shape;1372;p39">
            <a:extLst>
              <a:ext uri="{FF2B5EF4-FFF2-40B4-BE49-F238E27FC236}">
                <a16:creationId xmlns:a16="http://schemas.microsoft.com/office/drawing/2014/main" id="{6CAABE2E-2B53-DD16-F0F8-5A7CBF791B77}"/>
              </a:ext>
            </a:extLst>
          </p:cNvPr>
          <p:cNvSpPr txBox="1">
            <a:spLocks/>
          </p:cNvSpPr>
          <p:nvPr/>
        </p:nvSpPr>
        <p:spPr>
          <a:xfrm>
            <a:off x="6118406" y="2309078"/>
            <a:ext cx="28225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dirty="0">
                <a:latin typeface="Inter" panose="020B0604020202020204"/>
              </a:rPr>
              <a:t>-Goals and Initial Ideas</a:t>
            </a:r>
          </a:p>
          <a:p>
            <a:pPr marL="0" indent="0"/>
            <a:r>
              <a:rPr lang="en-US" dirty="0">
                <a:latin typeface="Inter" panose="020B0604020202020204"/>
              </a:rPr>
              <a:t>-Development Timeline Breakdown</a:t>
            </a:r>
          </a:p>
        </p:txBody>
      </p:sp>
      <p:sp>
        <p:nvSpPr>
          <p:cNvPr id="15" name="Google Shape;1377;p39">
            <a:extLst>
              <a:ext uri="{FF2B5EF4-FFF2-40B4-BE49-F238E27FC236}">
                <a16:creationId xmlns:a16="http://schemas.microsoft.com/office/drawing/2014/main" id="{263F656F-65FC-1976-AD8E-E915F4CCBF8C}"/>
              </a:ext>
            </a:extLst>
          </p:cNvPr>
          <p:cNvSpPr txBox="1">
            <a:spLocks/>
          </p:cNvSpPr>
          <p:nvPr/>
        </p:nvSpPr>
        <p:spPr>
          <a:xfrm>
            <a:off x="6118406" y="1344774"/>
            <a:ext cx="879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16" name="Google Shape;1383;p39">
            <a:extLst>
              <a:ext uri="{FF2B5EF4-FFF2-40B4-BE49-F238E27FC236}">
                <a16:creationId xmlns:a16="http://schemas.microsoft.com/office/drawing/2014/main" id="{F46CCC34-EA68-526C-AA3A-84E1A9198A40}"/>
              </a:ext>
            </a:extLst>
          </p:cNvPr>
          <p:cNvSpPr txBox="1">
            <a:spLocks/>
          </p:cNvSpPr>
          <p:nvPr/>
        </p:nvSpPr>
        <p:spPr>
          <a:xfrm>
            <a:off x="6118356" y="1461431"/>
            <a:ext cx="2305500" cy="95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sz="1600" dirty="0"/>
              <a:t>Setup / </a:t>
            </a:r>
          </a:p>
          <a:p>
            <a:pPr marL="0" indent="0"/>
            <a:r>
              <a:rPr lang="en-US" sz="1600" dirty="0"/>
              <a:t>Project Timeline</a:t>
            </a:r>
          </a:p>
        </p:txBody>
      </p:sp>
    </p:spTree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48"/>
          <p:cNvSpPr txBox="1">
            <a:spLocks noGrp="1"/>
          </p:cNvSpPr>
          <p:nvPr>
            <p:ph type="title"/>
          </p:nvPr>
        </p:nvSpPr>
        <p:spPr>
          <a:xfrm>
            <a:off x="712221" y="1878047"/>
            <a:ext cx="3987900" cy="2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3600" dirty="0">
                <a:latin typeface="Sora"/>
                <a:cs typeface="Segoe UI"/>
              </a:rPr>
              <a:t>Results / </a:t>
            </a:r>
            <a:endParaRPr lang="en-US" dirty="0">
              <a:latin typeface="Sora"/>
            </a:endParaRPr>
          </a:p>
          <a:p>
            <a:pPr algn="l"/>
            <a:r>
              <a:rPr lang="en-US" sz="3600" dirty="0">
                <a:latin typeface="Sora"/>
                <a:cs typeface="Segoe UI"/>
              </a:rPr>
              <a:t>Project Screenshots</a:t>
            </a:r>
            <a:endParaRPr lang="en-US" sz="4400" dirty="0">
              <a:latin typeface="Sora"/>
            </a:endParaRPr>
          </a:p>
        </p:txBody>
      </p:sp>
      <p:sp>
        <p:nvSpPr>
          <p:cNvPr id="3" name="Google Shape;1700;p54">
            <a:extLst>
              <a:ext uri="{FF2B5EF4-FFF2-40B4-BE49-F238E27FC236}">
                <a16:creationId xmlns:a16="http://schemas.microsoft.com/office/drawing/2014/main" id="{8CBFA210-0B71-BE0A-2707-83359F22F581}"/>
              </a:ext>
            </a:extLst>
          </p:cNvPr>
          <p:cNvSpPr txBox="1">
            <a:spLocks/>
          </p:cNvSpPr>
          <p:nvPr/>
        </p:nvSpPr>
        <p:spPr>
          <a:xfrm>
            <a:off x="712221" y="1462420"/>
            <a:ext cx="1464300" cy="9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chemeClr val="accent2"/>
                </a:solidFill>
                <a:latin typeface="Inter" panose="020B0604020202020204" charset="0"/>
                <a:ea typeface="Inter" panose="020B0604020202020204" charset="0"/>
              </a:rPr>
              <a:t>05</a:t>
            </a:r>
            <a:endParaRPr lang="en" b="1" dirty="0">
              <a:solidFill>
                <a:schemeClr val="accent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Google Shape;1374;p39">
            <a:extLst>
              <a:ext uri="{FF2B5EF4-FFF2-40B4-BE49-F238E27FC236}">
                <a16:creationId xmlns:a16="http://schemas.microsoft.com/office/drawing/2014/main" id="{B19F64C9-EDB1-2E6F-BDFE-37C6968F1182}"/>
              </a:ext>
            </a:extLst>
          </p:cNvPr>
          <p:cNvSpPr txBox="1">
            <a:spLocks/>
          </p:cNvSpPr>
          <p:nvPr/>
        </p:nvSpPr>
        <p:spPr>
          <a:xfrm>
            <a:off x="712221" y="3546041"/>
            <a:ext cx="26796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i="1" dirty="0">
                <a:latin typeface="Inter" panose="020B0604020202020204"/>
              </a:rPr>
              <a:t>"Was NVID-DC Finished?</a:t>
            </a:r>
          </a:p>
          <a:p>
            <a:r>
              <a:rPr lang="en" sz="1600" i="1" dirty="0">
                <a:latin typeface="Inter" panose="020B0604020202020204"/>
              </a:rPr>
              <a:t>How does it look?"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E457A-9C54-5154-0D04-61DB278F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5143235" y="883129"/>
            <a:ext cx="3376292" cy="3377241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Main Menu Style/Options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874895" y="1134150"/>
            <a:ext cx="3591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5425"/>
            <a:r>
              <a:rPr lang="en" dirty="0">
                <a:latin typeface="Inter" panose="020B0604020202020204"/>
              </a:rPr>
              <a:t>Here’s our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finalized look </a:t>
            </a:r>
            <a:r>
              <a:rPr lang="en" dirty="0">
                <a:latin typeface="Inter" panose="020B0604020202020204"/>
              </a:rPr>
              <a:t>at the Client Side of NVID-DC.</a:t>
            </a:r>
          </a:p>
          <a:p>
            <a:pPr marL="274320" indent="-225425"/>
            <a:r>
              <a:rPr lang="en" dirty="0">
                <a:latin typeface="Inter" panose="020B0604020202020204"/>
              </a:rPr>
              <a:t>Clicking any buttons opens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sub-menus</a:t>
            </a:r>
            <a:r>
              <a:rPr lang="en" dirty="0">
                <a:latin typeface="Inter" panose="020B0604020202020204"/>
              </a:rPr>
              <a:t> for Clients to interface with, seen to the side here with Client List: </a:t>
            </a:r>
            <a:r>
              <a:rPr lang="en" dirty="0">
                <a:latin typeface="Inter" panose="020B0604020202020204"/>
                <a:sym typeface="Wingdings" panose="05000000000000000000" pitchFamily="2" charset="2"/>
              </a:rPr>
              <a:t> </a:t>
            </a:r>
            <a:endParaRPr lang="en" dirty="0">
              <a:latin typeface="Inter" panose="020B0604020202020204"/>
            </a:endParaRPr>
          </a:p>
          <a:p>
            <a:pPr marL="274320" indent="-225425"/>
            <a:r>
              <a:rPr lang="en" dirty="0">
                <a:latin typeface="Inter" panose="020B0604020202020204"/>
                <a:sym typeface="Wingdings" panose="05000000000000000000" pitchFamily="2" charset="2"/>
              </a:rPr>
              <a:t>The User Also Has Access to all the functionality we designed for them, as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seen below</a:t>
            </a:r>
            <a:r>
              <a:rPr lang="en" dirty="0">
                <a:latin typeface="Inter" panose="020B0604020202020204"/>
                <a:sym typeface="Wingdings" panose="05000000000000000000" pitchFamily="2" charset="2"/>
              </a:rPr>
              <a:t>: ↓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F9E813-6E21-2786-66F5-33E0FABF9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7"/>
          <a:stretch/>
        </p:blipFill>
        <p:spPr bwMode="auto">
          <a:xfrm>
            <a:off x="5181813" y="1182524"/>
            <a:ext cx="3395336" cy="3694575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40F0BF-9B2F-01C5-6114-6C929D516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7" b="50823"/>
          <a:stretch/>
        </p:blipFill>
        <p:spPr bwMode="auto">
          <a:xfrm>
            <a:off x="801645" y="3029812"/>
            <a:ext cx="3737500" cy="1959075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208377"/>
      </p:ext>
    </p:extLst>
  </p:cSld>
  <p:clrMapOvr>
    <a:masterClrMapping/>
  </p:clrMapOvr>
  <p:transition spd="med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ra"/>
              </a:rPr>
              <a:t>Selecting a File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874725" y="1134150"/>
            <a:ext cx="7549275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From the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Client List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, you can select your reciepient and then a file. </a:t>
            </a:r>
          </a:p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This then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opens a file browser 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for the Client to make their choice.</a:t>
            </a:r>
          </a:p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They can finally submit it!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B00905-8E1A-57C7-87FE-9A93D282D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"/>
          <a:stretch/>
        </p:blipFill>
        <p:spPr bwMode="auto">
          <a:xfrm>
            <a:off x="3533313" y="1914031"/>
            <a:ext cx="5069149" cy="2970771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46462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Viewing History!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720000" y="1017725"/>
            <a:ext cx="7748575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NVID-DC does keep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track of the history 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of what was sent, as seen below.</a:t>
            </a:r>
          </a:p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It also tracks who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joined 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and who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left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4233C4C-1020-FD52-4999-4B87EDC4E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301" y="1719308"/>
            <a:ext cx="4021398" cy="3296895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641756"/>
      </p:ext>
    </p:extLst>
  </p:cSld>
  <p:clrMapOvr>
    <a:masterClrMapping/>
  </p:clrMapOvr>
  <p:transition spd="med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Changing Your Name!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720000" y="1017725"/>
            <a:ext cx="7748575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NVID-DC allows for clients to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change their name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, so they are easier to find!</a:t>
            </a:r>
          </a:p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Users rec</a:t>
            </a:r>
            <a:r>
              <a:rPr lang="en-US" sz="1600" dirty="0">
                <a:latin typeface="Inter" panose="020B0604020202020204"/>
                <a:sym typeface="Wingdings" panose="05000000000000000000" pitchFamily="2" charset="2"/>
              </a:rPr>
              <a:t>ei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ve a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confirmation pop-up 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when it is finished!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5190846-1C24-B404-6461-AA8563FE4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774" y="1940971"/>
            <a:ext cx="4349026" cy="2757504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49760"/>
      </p:ext>
    </p:extLst>
  </p:cSld>
  <p:clrMapOvr>
    <a:masterClrMapping/>
  </p:clrMapOvr>
  <p:transition spd="med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Message Rec</a:t>
            </a:r>
            <a:r>
              <a:rPr lang="en-US" dirty="0">
                <a:latin typeface="Sora"/>
              </a:rPr>
              <a:t>ei</a:t>
            </a:r>
            <a:r>
              <a:rPr lang="en" dirty="0">
                <a:latin typeface="Sora"/>
              </a:rPr>
              <a:t>ved! [Photo]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874725" y="1465250"/>
            <a:ext cx="3591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When a photo </a:t>
            </a:r>
            <a:r>
              <a:rPr lang="en-US" sz="1600" dirty="0">
                <a:latin typeface="Inter" panose="020B0604020202020204"/>
                <a:sym typeface="Wingdings" panose="05000000000000000000" pitchFamily="2" charset="2"/>
              </a:rPr>
              <a:t>is received, a popup will occur, </a:t>
            </a:r>
            <a:r>
              <a:rPr lang="en-US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showing the chosen media </a:t>
            </a:r>
            <a:r>
              <a:rPr lang="en-US" sz="1600" dirty="0">
                <a:latin typeface="Inter" panose="020B0604020202020204"/>
                <a:sym typeface="Wingdings" panose="05000000000000000000" pitchFamily="2" charset="2"/>
              </a:rPr>
              <a:t>that was sent.</a:t>
            </a:r>
          </a:p>
          <a:p>
            <a:pPr marL="48895" indent="0">
              <a:buNone/>
            </a:pPr>
            <a:endParaRPr lang="en-US" sz="1600" dirty="0">
              <a:latin typeface="Inter" panose="020B0604020202020204"/>
              <a:sym typeface="Wingdings" panose="05000000000000000000" pitchFamily="2" charset="2"/>
            </a:endParaRPr>
          </a:p>
          <a:p>
            <a:pPr marL="274320" indent="-225425"/>
            <a:r>
              <a:rPr lang="en-US" sz="1600" dirty="0">
                <a:latin typeface="Inter" panose="020B0604020202020204"/>
                <a:sym typeface="Wingdings" panose="05000000000000000000" pitchFamily="2" charset="2"/>
              </a:rPr>
              <a:t>This can be used for humor or to surprise friends or family!</a:t>
            </a:r>
          </a:p>
          <a:p>
            <a:pPr marL="274320" indent="-225425"/>
            <a:endParaRPr lang="en-US" sz="1600" dirty="0">
              <a:latin typeface="Inter" panose="020B0604020202020204"/>
              <a:sym typeface="Wingdings" panose="05000000000000000000" pitchFamily="2" charset="2"/>
            </a:endParaRPr>
          </a:p>
          <a:p>
            <a:pPr marL="274320" indent="-225425"/>
            <a:r>
              <a:rPr lang="en-US" sz="1600" dirty="0">
                <a:latin typeface="Inter" panose="020B0604020202020204"/>
                <a:sym typeface="Wingdings" panose="05000000000000000000" pitchFamily="2" charset="2"/>
              </a:rPr>
              <a:t>You can also </a:t>
            </a:r>
            <a:r>
              <a:rPr lang="en-US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auto-populate </a:t>
            </a:r>
            <a:r>
              <a:rPr lang="en-US" sz="1600" dirty="0">
                <a:latin typeface="Inter" panose="020B0604020202020204"/>
                <a:sym typeface="Wingdings" panose="05000000000000000000" pitchFamily="2" charset="2"/>
              </a:rPr>
              <a:t>a screen for advertising!</a:t>
            </a:r>
            <a:endParaRPr lang="en" sz="1600" dirty="0">
              <a:latin typeface="Inter" panose="020B0604020202020204"/>
              <a:sym typeface="Wingdings" panose="05000000000000000000" pitchFamily="2" charset="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AF7159-0EA8-8D6C-028B-A73DF584F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8" r="1942" b="-359"/>
          <a:stretch/>
        </p:blipFill>
        <p:spPr bwMode="auto">
          <a:xfrm>
            <a:off x="5002346" y="1170105"/>
            <a:ext cx="3488016" cy="3623837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80967"/>
      </p:ext>
    </p:extLst>
  </p:cSld>
  <p:clrMapOvr>
    <a:masterClrMapping/>
  </p:clrMapOvr>
  <p:transition spd="med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Message Rec</a:t>
            </a:r>
            <a:r>
              <a:rPr lang="en-US" dirty="0">
                <a:latin typeface="Sora"/>
              </a:rPr>
              <a:t>ei</a:t>
            </a:r>
            <a:r>
              <a:rPr lang="en" dirty="0">
                <a:latin typeface="Sora"/>
              </a:rPr>
              <a:t>ved! [Video]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720000" y="1017725"/>
            <a:ext cx="7748575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When a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video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Inter" panose="020B0604020202020204"/>
                <a:sym typeface="Wingdings" panose="05000000000000000000" pitchFamily="2" charset="2"/>
              </a:rPr>
              <a:t>is received, the popup will occur in much the same way as before!</a:t>
            </a:r>
          </a:p>
          <a:p>
            <a:pPr marL="274320" indent="-225425"/>
            <a:r>
              <a:rPr lang="en-US" sz="1600" dirty="0">
                <a:latin typeface="Inter" panose="020B0604020202020204"/>
                <a:sym typeface="Wingdings" panose="05000000000000000000" pitchFamily="2" charset="2"/>
              </a:rPr>
              <a:t>Here’s an example we did with a </a:t>
            </a:r>
            <a:r>
              <a:rPr lang="en-US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.gif file</a:t>
            </a:r>
            <a:r>
              <a:rPr lang="en-US" sz="1600" i="1" dirty="0">
                <a:solidFill>
                  <a:schemeClr val="tx1"/>
                </a:solidFill>
                <a:latin typeface="Inter" panose="020B0604020202020204"/>
                <a:sym typeface="Wingdings" panose="05000000000000000000" pitchFamily="2" charset="2"/>
              </a:rPr>
              <a:t>.</a:t>
            </a:r>
            <a:endParaRPr lang="en" sz="1600" i="1" dirty="0">
              <a:solidFill>
                <a:schemeClr val="tx1"/>
              </a:solidFill>
              <a:latin typeface="Inter" panose="020B0604020202020204"/>
              <a:sym typeface="Wingdings" panose="05000000000000000000" pitchFamily="2" charset="2"/>
            </a:endParaRP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D26FF26D-0667-B6BB-0765-988874626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883" y="1758506"/>
            <a:ext cx="5090233" cy="3222422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0940814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ra"/>
              </a:rPr>
              <a:t>NVID-DC Performance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874725" y="1465250"/>
            <a:ext cx="3591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Due to the efficiency of NVID-DC, we can have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multiple photos and videos displayed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 at the same time!</a:t>
            </a:r>
          </a:p>
          <a:p>
            <a:pPr marL="48895" indent="0">
              <a:buNone/>
            </a:pPr>
            <a:endParaRPr lang="en" sz="1600" dirty="0">
              <a:latin typeface="Inter" panose="020B0604020202020204"/>
              <a:sym typeface="Wingdings" panose="05000000000000000000" pitchFamily="2" charset="2"/>
            </a:endParaRPr>
          </a:p>
          <a:p>
            <a:pPr marL="274320" indent="-225425"/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Extreme </a:t>
            </a:r>
            <a:r>
              <a:rPr lang="en" sz="1600" i="1" dirty="0">
                <a:solidFill>
                  <a:schemeClr val="accent2"/>
                </a:solidFill>
                <a:latin typeface="Inter" panose="020B0604020202020204"/>
                <a:sym typeface="Wingdings" panose="05000000000000000000" pitchFamily="2" charset="2"/>
              </a:rPr>
              <a:t>slowdown does not occur </a:t>
            </a:r>
            <a:r>
              <a:rPr lang="en" sz="1600" dirty="0">
                <a:latin typeface="Inter" panose="020B0604020202020204"/>
                <a:sym typeface="Wingdings" panose="05000000000000000000" pitchFamily="2" charset="2"/>
              </a:rPr>
              <a:t>unless there is a substaintial amount of content being displayed all at once.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E6B1470-BD28-3582-476F-056A20110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0"/>
          <a:stretch/>
        </p:blipFill>
        <p:spPr bwMode="auto">
          <a:xfrm>
            <a:off x="4678277" y="1095150"/>
            <a:ext cx="3744102" cy="3615399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16342"/>
      </p:ext>
    </p:extLst>
  </p:cSld>
  <p:clrMapOvr>
    <a:masterClrMapping/>
  </p:clrMapOvr>
  <p:transition spd="med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1"/>
          <p:cNvSpPr txBox="1">
            <a:spLocks noGrp="1"/>
          </p:cNvSpPr>
          <p:nvPr>
            <p:ph type="title" idx="2"/>
          </p:nvPr>
        </p:nvSpPr>
        <p:spPr>
          <a:xfrm>
            <a:off x="709500" y="1399561"/>
            <a:ext cx="1559137" cy="9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07" name="Google Shape;1407;p41"/>
          <p:cNvSpPr txBox="1">
            <a:spLocks noGrp="1"/>
          </p:cNvSpPr>
          <p:nvPr>
            <p:ph type="subTitle" idx="1"/>
          </p:nvPr>
        </p:nvSpPr>
        <p:spPr>
          <a:xfrm>
            <a:off x="709500" y="2933053"/>
            <a:ext cx="2639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i="1" dirty="0">
                <a:latin typeface="Inter" panose="020B0604020202020204"/>
              </a:rPr>
              <a:t>"What did we learn? </a:t>
            </a:r>
            <a:endParaRPr lang="en-US" dirty="0">
              <a:latin typeface="Inter" panose="020B0604020202020204"/>
            </a:endParaRPr>
          </a:p>
          <a:p>
            <a:pPr marL="0" indent="0"/>
            <a:r>
              <a:rPr lang="en" i="1" dirty="0">
                <a:latin typeface="Inter" panose="020B0604020202020204"/>
              </a:rPr>
              <a:t>What can we do Differently?"</a:t>
            </a:r>
            <a:endParaRPr lang="en" dirty="0">
              <a:latin typeface="Inter" panose="020B0604020202020204"/>
            </a:endParaRPr>
          </a:p>
        </p:txBody>
      </p:sp>
      <p:sp>
        <p:nvSpPr>
          <p:cNvPr id="1408" name="Google Shape;1408;p41"/>
          <p:cNvSpPr txBox="1">
            <a:spLocks noGrp="1"/>
          </p:cNvSpPr>
          <p:nvPr>
            <p:ph type="title"/>
          </p:nvPr>
        </p:nvSpPr>
        <p:spPr>
          <a:xfrm>
            <a:off x="709500" y="1216318"/>
            <a:ext cx="3289391" cy="17701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Sora"/>
              </a:rPr>
              <a:t>Conclusion</a:t>
            </a:r>
            <a:endParaRPr sz="3600" dirty="0">
              <a:latin typeface="Sor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3B40E1-97E8-13DE-D3F1-9795C756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" r="466"/>
          <a:stretch/>
        </p:blipFill>
        <p:spPr>
          <a:xfrm>
            <a:off x="4465468" y="769908"/>
            <a:ext cx="3602671" cy="3603684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1834233"/>
      </p:ext>
    </p:extLst>
  </p:cSld>
  <p:clrMapOvr>
    <a:masterClrMapping/>
  </p:clrMapOvr>
  <p:transition spd="med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What Did We Learn?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585926" y="1017725"/>
            <a:ext cx="7992799" cy="332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This Project taught us many things, including the following:</a:t>
            </a:r>
          </a:p>
          <a:p>
            <a:pPr marL="334645" indent="-285750">
              <a:spcBef>
                <a:spcPts val="1000"/>
              </a:spcBef>
            </a:pP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How to better utilize dockers.</a:t>
            </a:r>
          </a:p>
          <a:p>
            <a:pPr marL="334645" indent="-285750">
              <a:spcBef>
                <a:spcPts val="1000"/>
              </a:spcBef>
            </a:pP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Make GUIs.</a:t>
            </a:r>
          </a:p>
          <a:p>
            <a:pPr marL="334645" indent="-285750">
              <a:spcBef>
                <a:spcPts val="1000"/>
              </a:spcBef>
            </a:pP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How to Set up our own messaging protocol.</a:t>
            </a:r>
          </a:p>
          <a:p>
            <a:pPr marL="334645" indent="-285750">
              <a:spcBef>
                <a:spcPts val="1000"/>
              </a:spcBef>
            </a:pP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How to translate work from a vertical slice to a finalized project.</a:t>
            </a:r>
          </a:p>
          <a:p>
            <a:pPr marL="334645" indent="-285750">
              <a:spcBef>
                <a:spcPts val="1000"/>
              </a:spcBef>
            </a:pP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How to encode Video/Pictures.</a:t>
            </a:r>
          </a:p>
          <a:p>
            <a:pPr marL="334645" indent="-285750">
              <a:spcBef>
                <a:spcPts val="1000"/>
              </a:spcBef>
            </a:pP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How to implement moderate security on messages.</a:t>
            </a:r>
          </a:p>
          <a:p>
            <a:pPr marL="334645" indent="-285750">
              <a:spcBef>
                <a:spcPts val="1000"/>
              </a:spcBef>
            </a:pP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How to better connect a front end to a backend.</a:t>
            </a:r>
          </a:p>
          <a:p>
            <a:pPr marL="334645" indent="-285750">
              <a:spcBef>
                <a:spcPts val="1000"/>
              </a:spcBef>
            </a:pP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How to communicate better as a team.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BC1ED-49A5-AFD6-1230-8F424A5136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" r="14"/>
          <a:stretch/>
        </p:blipFill>
        <p:spPr>
          <a:xfrm flipH="1">
            <a:off x="6561786" y="2791878"/>
            <a:ext cx="3129568" cy="3130448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70208757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0"/>
          <p:cNvSpPr txBox="1">
            <a:spLocks noGrp="1"/>
          </p:cNvSpPr>
          <p:nvPr>
            <p:ph type="title"/>
          </p:nvPr>
        </p:nvSpPr>
        <p:spPr>
          <a:xfrm>
            <a:off x="244692" y="-132177"/>
            <a:ext cx="5988676" cy="11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Meet The </a:t>
            </a:r>
            <a:r>
              <a:rPr lang="en-US" sz="4800">
                <a:solidFill>
                  <a:schemeClr val="accent2"/>
                </a:solidFill>
              </a:rPr>
              <a:t>Team</a:t>
            </a:r>
            <a:endParaRPr sz="4800">
              <a:solidFill>
                <a:schemeClr val="accen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1AF1BC-0668-C95D-C7AA-6BBD39513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758" y="1306076"/>
            <a:ext cx="452367" cy="45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36285D1C-2BA3-6BA6-6760-7DDF99CF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4847" y="1306075"/>
            <a:ext cx="452367" cy="45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FB6927-1BD8-961F-61FD-DFAEE83E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2425">
            <a:off x="3323663" y="1231537"/>
            <a:ext cx="452367" cy="45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3A619AA-B474-D51A-8318-3B6AE76A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575" flipH="1">
            <a:off x="5369870" y="1231536"/>
            <a:ext cx="452367" cy="45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1383;p39">
            <a:extLst>
              <a:ext uri="{FF2B5EF4-FFF2-40B4-BE49-F238E27FC236}">
                <a16:creationId xmlns:a16="http://schemas.microsoft.com/office/drawing/2014/main" id="{2B51142F-3A02-6D21-F68F-8D62E7C4C792}"/>
              </a:ext>
            </a:extLst>
          </p:cNvPr>
          <p:cNvSpPr txBox="1">
            <a:spLocks/>
          </p:cNvSpPr>
          <p:nvPr/>
        </p:nvSpPr>
        <p:spPr>
          <a:xfrm>
            <a:off x="2356178" y="3366948"/>
            <a:ext cx="2276204" cy="11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cap="all" dirty="0">
                <a:solidFill>
                  <a:srgbClr val="001D2E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Gilbert </a:t>
            </a:r>
            <a:r>
              <a:rPr lang="en-US" sz="1600" b="1" cap="all" dirty="0" err="1">
                <a:solidFill>
                  <a:srgbClr val="001D2E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guzman</a:t>
            </a:r>
            <a:endParaRPr lang="en-US" sz="1600" b="1" cap="all" dirty="0">
              <a:solidFill>
                <a:srgbClr val="001D2E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 algn="ctr">
              <a:buChar char="•"/>
            </a:pPr>
            <a:r>
              <a:rPr lang="en-US" sz="1600" b="1" cap="all" dirty="0">
                <a:solidFill>
                  <a:srgbClr val="001D2E"/>
                </a:solidFill>
                <a:latin typeface="Inter"/>
                <a:ea typeface="Inter"/>
                <a:cs typeface="Inter"/>
              </a:rPr>
              <a:t>Presentation lead</a:t>
            </a:r>
          </a:p>
          <a:p>
            <a:pPr marL="285750" indent="-285750" algn="ctr">
              <a:buChar char="•"/>
            </a:pPr>
            <a:r>
              <a:rPr lang="en-US" sz="1600" b="1" cap="all" dirty="0">
                <a:solidFill>
                  <a:srgbClr val="001D2E"/>
                </a:solidFill>
                <a:latin typeface="Inter" panose="020B0604020202020204"/>
                <a:ea typeface="Inter" panose="020B0604020202020204"/>
              </a:rPr>
              <a:t>RESEARCH + Code SUPPORT</a:t>
            </a:r>
            <a:endParaRPr lang="en-US" sz="1600" b="1" cap="all" dirty="0">
              <a:solidFill>
                <a:srgbClr val="001D2E"/>
              </a:solidFill>
              <a:latin typeface="Inter" panose="020B0604020202020204"/>
              <a:ea typeface="Inter" panose="020B0604020202020204"/>
              <a:cs typeface="Inter" panose="020B0604020202020204"/>
            </a:endParaRPr>
          </a:p>
        </p:txBody>
      </p:sp>
      <p:pic>
        <p:nvPicPr>
          <p:cNvPr id="5" name="Picture 4" descr="A person with long hair and glasses smiling&#10;&#10;Description automatically generated">
            <a:extLst>
              <a:ext uri="{FF2B5EF4-FFF2-40B4-BE49-F238E27FC236}">
                <a16:creationId xmlns:a16="http://schemas.microsoft.com/office/drawing/2014/main" id="{35F637F7-A031-B26C-2C0D-BCEFD15BC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85" y="1789339"/>
            <a:ext cx="1568306" cy="1580934"/>
          </a:xfrm>
          <a:prstGeom prst="ellipse">
            <a:avLst/>
          </a:prstGeom>
          <a:ln w="28575" cap="rnd">
            <a:solidFill>
              <a:srgbClr val="4472C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84A34F64-09C6-75CB-BDE0-96FA36238D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9" r="529"/>
          <a:stretch>
            <a:fillRect/>
          </a:stretch>
        </p:blipFill>
        <p:spPr>
          <a:xfrm>
            <a:off x="2709556" y="1779623"/>
            <a:ext cx="1569449" cy="1584254"/>
          </a:xfrm>
          <a:prstGeom prst="ellipse">
            <a:avLst/>
          </a:prstGeom>
          <a:ln w="28575" cap="rnd">
            <a:solidFill>
              <a:srgbClr val="195A9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4EB967E6-5DBA-E73C-3E8A-FAF3E67D4C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29" r="529"/>
          <a:stretch>
            <a:fillRect/>
          </a:stretch>
        </p:blipFill>
        <p:spPr>
          <a:xfrm>
            <a:off x="4941518" y="1779983"/>
            <a:ext cx="1569448" cy="1585233"/>
          </a:xfrm>
          <a:prstGeom prst="ellipse">
            <a:avLst/>
          </a:prstGeom>
          <a:ln w="28575" cap="rnd">
            <a:solidFill>
              <a:srgbClr val="4472C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A person in a suit&#10;&#10;Description automatically generated">
            <a:extLst>
              <a:ext uri="{FF2B5EF4-FFF2-40B4-BE49-F238E27FC236}">
                <a16:creationId xmlns:a16="http://schemas.microsoft.com/office/drawing/2014/main" id="{0302C5FE-E569-5868-7CDE-B16BEB41AF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29" r="529"/>
          <a:stretch>
            <a:fillRect/>
          </a:stretch>
        </p:blipFill>
        <p:spPr>
          <a:xfrm>
            <a:off x="7220714" y="1783383"/>
            <a:ext cx="1569448" cy="1585233"/>
          </a:xfrm>
          <a:prstGeom prst="ellipse">
            <a:avLst/>
          </a:prstGeom>
          <a:ln w="28575" cap="rnd">
            <a:solidFill>
              <a:srgbClr val="4472C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Google Shape;1383;p39">
            <a:extLst>
              <a:ext uri="{FF2B5EF4-FFF2-40B4-BE49-F238E27FC236}">
                <a16:creationId xmlns:a16="http://schemas.microsoft.com/office/drawing/2014/main" id="{A57CBBA3-273C-070B-6E78-650F31113790}"/>
              </a:ext>
            </a:extLst>
          </p:cNvPr>
          <p:cNvSpPr txBox="1">
            <a:spLocks/>
          </p:cNvSpPr>
          <p:nvPr/>
        </p:nvSpPr>
        <p:spPr>
          <a:xfrm>
            <a:off x="-1344" y="3365216"/>
            <a:ext cx="2276204" cy="11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cap="all" dirty="0">
                <a:solidFill>
                  <a:srgbClr val="001D2E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Erik </a:t>
            </a:r>
            <a:r>
              <a:rPr lang="en-US" sz="1600" b="1" cap="all" dirty="0" err="1">
                <a:solidFill>
                  <a:srgbClr val="001D2E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laneave</a:t>
            </a:r>
            <a:endParaRPr lang="en-US" sz="1600" b="1" cap="all" dirty="0">
              <a:solidFill>
                <a:srgbClr val="001D2E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 algn="ctr">
              <a:buChar char="•"/>
            </a:pPr>
            <a:r>
              <a:rPr lang="en-US" sz="1600" b="1" cap="all" dirty="0">
                <a:solidFill>
                  <a:srgbClr val="001D2E"/>
                </a:solidFill>
                <a:latin typeface="Inter"/>
                <a:ea typeface="Inter"/>
                <a:cs typeface="Inter"/>
              </a:rPr>
              <a:t>Team lead</a:t>
            </a:r>
          </a:p>
          <a:p>
            <a:pPr marL="285750" indent="-285750" algn="ctr">
              <a:buChar char="•"/>
            </a:pPr>
            <a:r>
              <a:rPr lang="en-US" sz="1600" b="1" cap="all" dirty="0">
                <a:solidFill>
                  <a:srgbClr val="001D2E"/>
                </a:solidFill>
                <a:latin typeface="Inter"/>
                <a:ea typeface="Inter"/>
                <a:cs typeface="Inter"/>
              </a:rPr>
              <a:t>Back-End lead</a:t>
            </a:r>
          </a:p>
          <a:p>
            <a:pPr algn="ctr"/>
            <a:endParaRPr lang="en-US" sz="1600" b="1" cap="all" dirty="0">
              <a:solidFill>
                <a:srgbClr val="001D2E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9" name="Google Shape;1383;p39">
            <a:extLst>
              <a:ext uri="{FF2B5EF4-FFF2-40B4-BE49-F238E27FC236}">
                <a16:creationId xmlns:a16="http://schemas.microsoft.com/office/drawing/2014/main" id="{CEDBD552-5FC3-8C2F-4535-98CD9A0EE216}"/>
              </a:ext>
            </a:extLst>
          </p:cNvPr>
          <p:cNvSpPr txBox="1">
            <a:spLocks/>
          </p:cNvSpPr>
          <p:nvPr/>
        </p:nvSpPr>
        <p:spPr>
          <a:xfrm>
            <a:off x="4555417" y="3363143"/>
            <a:ext cx="2276204" cy="11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cap="all" dirty="0">
                <a:solidFill>
                  <a:srgbClr val="001D2E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Fernando </a:t>
            </a:r>
            <a:r>
              <a:rPr lang="en-US" sz="1600" b="1" cap="all" dirty="0" err="1">
                <a:solidFill>
                  <a:srgbClr val="001D2E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remes</a:t>
            </a:r>
            <a:endParaRPr lang="en-US" sz="1600" b="1" cap="all" dirty="0">
              <a:solidFill>
                <a:srgbClr val="001D2E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 algn="ctr">
              <a:buChar char="•"/>
            </a:pPr>
            <a:r>
              <a:rPr lang="en-US" sz="1600" b="1" cap="all" dirty="0">
                <a:solidFill>
                  <a:srgbClr val="001D2E"/>
                </a:solidFill>
                <a:latin typeface="Inter"/>
                <a:ea typeface="Inter"/>
                <a:cs typeface="Inter"/>
              </a:rPr>
              <a:t>Front end lead</a:t>
            </a:r>
          </a:p>
          <a:p>
            <a:pPr marL="285750" indent="-285750" algn="ctr">
              <a:buChar char="•"/>
            </a:pPr>
            <a:r>
              <a:rPr lang="en-US" sz="1600" b="1" cap="all" dirty="0">
                <a:solidFill>
                  <a:srgbClr val="001D2E"/>
                </a:solidFill>
                <a:latin typeface="Inter"/>
                <a:ea typeface="Inter"/>
                <a:cs typeface="Inter"/>
              </a:rPr>
              <a:t>Research + code support</a:t>
            </a:r>
          </a:p>
        </p:txBody>
      </p:sp>
      <p:sp>
        <p:nvSpPr>
          <p:cNvPr id="10" name="Google Shape;1383;p39">
            <a:extLst>
              <a:ext uri="{FF2B5EF4-FFF2-40B4-BE49-F238E27FC236}">
                <a16:creationId xmlns:a16="http://schemas.microsoft.com/office/drawing/2014/main" id="{60DC284F-DE5F-EF54-F1A0-68215FD6682F}"/>
              </a:ext>
            </a:extLst>
          </p:cNvPr>
          <p:cNvSpPr txBox="1">
            <a:spLocks/>
          </p:cNvSpPr>
          <p:nvPr/>
        </p:nvSpPr>
        <p:spPr>
          <a:xfrm>
            <a:off x="6831621" y="3360072"/>
            <a:ext cx="2276204" cy="690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cap="all" dirty="0">
                <a:solidFill>
                  <a:srgbClr val="001D2E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Jacob </a:t>
            </a:r>
            <a:r>
              <a:rPr lang="en-US" sz="1600" b="1" cap="all" dirty="0" err="1">
                <a:solidFill>
                  <a:srgbClr val="001D2E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gonzalez</a:t>
            </a:r>
            <a:endParaRPr lang="en-US" sz="1600" b="1" cap="all" dirty="0">
              <a:solidFill>
                <a:srgbClr val="001D2E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 algn="ctr">
              <a:buChar char="•"/>
            </a:pPr>
            <a:r>
              <a:rPr lang="en-US" sz="1600" b="1" cap="all" dirty="0">
                <a:solidFill>
                  <a:srgbClr val="001D2E"/>
                </a:solidFill>
                <a:latin typeface="Inter"/>
                <a:ea typeface="Inter"/>
                <a:cs typeface="Inter"/>
              </a:rPr>
              <a:t>Research support</a:t>
            </a:r>
          </a:p>
        </p:txBody>
      </p:sp>
    </p:spTree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What Can We Do Differently/In The Future?</a:t>
            </a:r>
            <a:endParaRPr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585926" y="1017725"/>
            <a:ext cx="7992799" cy="332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If we were to do this project again, we would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do these things differently</a:t>
            </a: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:</a:t>
            </a:r>
          </a:p>
          <a:p>
            <a:pPr marL="334645" indent="-285750">
              <a:spcBef>
                <a:spcPts val="1000"/>
              </a:spcBef>
            </a:pP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Start using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Docker </a:t>
            </a: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at the </a:t>
            </a:r>
            <a:r>
              <a:rPr lang="en" b="1" dirty="0">
                <a:solidFill>
                  <a:srgbClr val="FF0000"/>
                </a:solidFill>
                <a:latin typeface="Inter" panose="020B0604020202020204"/>
              </a:rPr>
              <a:t>start</a:t>
            </a: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 instead of building a vertical slice with VMs.</a:t>
            </a:r>
          </a:p>
          <a:p>
            <a:pPr marL="334645" indent="-285750">
              <a:spcBef>
                <a:spcPts val="1000"/>
              </a:spcBef>
            </a:pPr>
            <a:r>
              <a:rPr lang="en" b="1" dirty="0">
                <a:solidFill>
                  <a:srgbClr val="FF0000"/>
                </a:solidFill>
                <a:latin typeface="Inter" panose="020B0604020202020204"/>
              </a:rPr>
              <a:t>Not</a:t>
            </a:r>
            <a:r>
              <a:rPr lang="en" b="1" dirty="0">
                <a:solidFill>
                  <a:schemeClr val="tx1"/>
                </a:solidFill>
                <a:latin typeface="Inter" panose="020B0604020202020204"/>
              </a:rPr>
              <a:t> </a:t>
            </a: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use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Dash </a:t>
            </a:r>
            <a:r>
              <a:rPr lang="en" dirty="0">
                <a:solidFill>
                  <a:schemeClr val="tx1"/>
                </a:solidFill>
                <a:latin typeface="Inter" panose="020B0604020202020204"/>
              </a:rPr>
              <a:t>for our GUI when none of us had proper experience with it.</a:t>
            </a:r>
          </a:p>
          <a:p>
            <a:pPr marL="48895" indent="0">
              <a:spcBef>
                <a:spcPts val="1000"/>
              </a:spcBef>
              <a:buNone/>
            </a:pPr>
            <a:endParaRPr lang="en" i="1" dirty="0">
              <a:solidFill>
                <a:schemeClr val="accent2"/>
              </a:solidFill>
              <a:latin typeface="Inter" panose="020B0604020202020204"/>
            </a:endParaRPr>
          </a:p>
          <a:p>
            <a:pPr marL="48895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In the Future</a:t>
            </a:r>
            <a:r>
              <a:rPr lang="en" dirty="0">
                <a:latin typeface="Inter" panose="020B0604020202020204"/>
              </a:rPr>
              <a:t>, we would like to do the following:</a:t>
            </a:r>
          </a:p>
          <a:p>
            <a:pPr marL="274320" lvl="0" indent="-225425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Inter" panose="020B0604020202020204"/>
              </a:rPr>
              <a:t>Refine UI, possibly make a logo.</a:t>
            </a:r>
          </a:p>
          <a:p>
            <a:pPr marL="274320" lvl="0" indent="-225425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Inter" panose="020B0604020202020204"/>
              </a:rPr>
              <a:t>Add Options to UI. [Colorblind options, Text Formatting, User Customization].</a:t>
            </a:r>
          </a:p>
          <a:p>
            <a:pPr marL="274320" lvl="0" indent="-225425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tx1"/>
                </a:solidFill>
                <a:latin typeface="Inter" panose="020B0604020202020204"/>
              </a:rPr>
              <a:t>More Verification between Server-to-Client.</a:t>
            </a:r>
          </a:p>
          <a:p>
            <a:pPr marL="274320" lvl="0" indent="-225425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tx1"/>
                </a:solidFill>
                <a:latin typeface="Inter" panose="020B0604020202020204"/>
              </a:rPr>
              <a:t>Additional Security of Messages, in general.</a:t>
            </a:r>
            <a:endParaRPr dirty="0">
              <a:solidFill>
                <a:schemeClr val="tx1"/>
              </a:solidFill>
              <a:latin typeface="Inter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BC1ED-49A5-AFD6-1230-8F424A5136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 flipH="1">
            <a:off x="6561786" y="2791878"/>
            <a:ext cx="3129568" cy="3130448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52290519"/>
      </p:ext>
    </p:extLst>
  </p:cSld>
  <p:clrMapOvr>
    <a:masterClrMapping/>
  </p:clrMapOvr>
  <p:transition spd="med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71"/>
          <p:cNvSpPr txBox="1">
            <a:spLocks noGrp="1"/>
          </p:cNvSpPr>
          <p:nvPr>
            <p:ph type="title"/>
          </p:nvPr>
        </p:nvSpPr>
        <p:spPr>
          <a:xfrm>
            <a:off x="502376" y="2146479"/>
            <a:ext cx="3800400" cy="8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Thank You!</a:t>
            </a:r>
            <a:endParaRPr dirty="0">
              <a:latin typeface="Sora"/>
            </a:endParaRPr>
          </a:p>
        </p:txBody>
      </p:sp>
      <p:sp>
        <p:nvSpPr>
          <p:cNvPr id="2105" name="Google Shape;2105;p71"/>
          <p:cNvSpPr txBox="1"/>
          <p:nvPr/>
        </p:nvSpPr>
        <p:spPr>
          <a:xfrm>
            <a:off x="713225" y="4074852"/>
            <a:ext cx="38004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Please keep this slide for attribution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4C3B8-AEC5-A048-14EC-ED1AC5DCC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1" y="3368670"/>
            <a:ext cx="3935000" cy="1042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59CAF-1099-DC2B-DD23-BBD3959CEE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" r="14"/>
          <a:stretch/>
        </p:blipFill>
        <p:spPr>
          <a:xfrm>
            <a:off x="4465468" y="769908"/>
            <a:ext cx="3602671" cy="3603684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Google Shape;1407;p41">
            <a:extLst>
              <a:ext uri="{FF2B5EF4-FFF2-40B4-BE49-F238E27FC236}">
                <a16:creationId xmlns:a16="http://schemas.microsoft.com/office/drawing/2014/main" id="{0EDBEC96-17A5-0F3D-3C98-B7A05F2A11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9330" y="2933961"/>
            <a:ext cx="2639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600" i="1" dirty="0">
                <a:latin typeface="Inter" panose="020B0604020202020204"/>
              </a:rPr>
              <a:t>“Does Anyone Have Any Questions?</a:t>
            </a:r>
            <a:endParaRPr lang="en" sz="1600" dirty="0">
              <a:latin typeface="Inter" panose="020B0604020202020204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Sora"/>
              </a:rPr>
              <a:t>Picture Resources [Student Created]</a:t>
            </a:r>
            <a:endParaRPr dirty="0">
              <a:latin typeface="Sora"/>
            </a:endParaRPr>
          </a:p>
        </p:txBody>
      </p:sp>
      <p:sp>
        <p:nvSpPr>
          <p:cNvPr id="2430" name="Google Shape;2430;p74"/>
          <p:cNvSpPr txBox="1">
            <a:spLocks noGrp="1"/>
          </p:cNvSpPr>
          <p:nvPr>
            <p:ph type="body" idx="1"/>
          </p:nvPr>
        </p:nvSpPr>
        <p:spPr>
          <a:xfrm>
            <a:off x="529080" y="921757"/>
            <a:ext cx="8085840" cy="3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200" b="1" dirty="0">
                <a:latin typeface="Inter" panose="020B0604020202020204"/>
              </a:rPr>
              <a:t>Simple Logo Clipart</a:t>
            </a:r>
            <a:endParaRPr lang="en" sz="1200" dirty="0">
              <a:latin typeface="Inter" panose="020B0604020202020204"/>
            </a:endParaRPr>
          </a:p>
          <a:p>
            <a:pPr marL="285750" indent="-285750"/>
            <a:r>
              <a:rPr lang="en" sz="1200" dirty="0">
                <a:latin typeface="Inter" panose="020B0604020202020204"/>
              </a:rPr>
              <a:t>Microsoft. (n.d.). Logo Clipart. Built in Microsoft PowerPoint.</a:t>
            </a:r>
          </a:p>
          <a:p>
            <a:pPr marL="0" indent="0">
              <a:buNone/>
            </a:pPr>
            <a:r>
              <a:rPr lang="en" sz="1200" b="1" dirty="0">
                <a:latin typeface="Inter" panose="020B0604020202020204"/>
              </a:rPr>
              <a:t>Student Portraits</a:t>
            </a:r>
          </a:p>
          <a:p>
            <a:pPr marL="285750" indent="-285750"/>
            <a:r>
              <a:rPr lang="en" sz="1200" dirty="0">
                <a:latin typeface="Inter" panose="020B0604020202020204"/>
              </a:rPr>
              <a:t>Gonzalez, J. (2022). Professional Photo. [Photograph]. Provided by Student.</a:t>
            </a:r>
          </a:p>
          <a:p>
            <a:pPr marL="285750" indent="-285750"/>
            <a:r>
              <a:rPr lang="en" sz="1200" dirty="0">
                <a:latin typeface="Inter" panose="020B0604020202020204"/>
              </a:rPr>
              <a:t>Guzman, G. (2022). Professional Photo. [Photograph]. Provided by Student.</a:t>
            </a:r>
          </a:p>
          <a:p>
            <a:pPr marL="285750" indent="-285750"/>
            <a:r>
              <a:rPr lang="en" sz="1200" dirty="0" err="1">
                <a:latin typeface="Inter" panose="020B0604020202020204"/>
              </a:rPr>
              <a:t>LaNeave</a:t>
            </a:r>
            <a:r>
              <a:rPr lang="en" sz="1200" dirty="0">
                <a:latin typeface="Inter" panose="020B0604020202020204"/>
              </a:rPr>
              <a:t>, E. (2022). Professional Photo. [Photograph]. Provided by Student.</a:t>
            </a:r>
          </a:p>
          <a:p>
            <a:pPr marL="285750" indent="-285750"/>
            <a:r>
              <a:rPr lang="en" sz="1200" dirty="0">
                <a:latin typeface="Inter" panose="020B0604020202020204"/>
              </a:rPr>
              <a:t>Remes, F. (2022). Professional Photo. [Photograph]. Provided by Student.</a:t>
            </a:r>
          </a:p>
          <a:p>
            <a:pPr marL="0" indent="0">
              <a:buNone/>
            </a:pPr>
            <a:r>
              <a:rPr lang="en" sz="1200" b="1" dirty="0">
                <a:latin typeface="Inter" panose="020B0604020202020204"/>
              </a:rPr>
              <a:t>Student Created Flowchart</a:t>
            </a:r>
          </a:p>
          <a:p>
            <a:pPr marL="285750" indent="-285750"/>
            <a:r>
              <a:rPr lang="en" sz="1200" dirty="0">
                <a:latin typeface="Inter" panose="020B0604020202020204"/>
              </a:rPr>
              <a:t>NVID-DC Team. (2024). Flowchart of the Structure. Retrieved From </a:t>
            </a:r>
            <a:r>
              <a:rPr lang="en-US" sz="1200" dirty="0">
                <a:latin typeface="Inter" panose="020B0604020202020204"/>
              </a:rPr>
              <a:t>https://lucid.app/lucidchart/d8816c23-512f-4e02-	b189-2fd64d92603b/</a:t>
            </a:r>
            <a:r>
              <a:rPr lang="en-US" sz="1200" dirty="0" err="1">
                <a:latin typeface="Inter" panose="020B0604020202020204"/>
              </a:rPr>
              <a:t>edit?viewport_loc</a:t>
            </a:r>
            <a:r>
              <a:rPr lang="en-US" sz="1200" dirty="0">
                <a:latin typeface="Inter" panose="020B0604020202020204"/>
              </a:rPr>
              <a:t>=223%2C135%2C2219%2C1087%2C0_0&amp;invitationId=inv_1cde067-	2028-4f93-8879-6d13bc48a4df</a:t>
            </a:r>
            <a:endParaRPr lang="en" sz="1200" dirty="0">
              <a:latin typeface="Inter" panose="020B0604020202020204"/>
            </a:endParaRPr>
          </a:p>
          <a:p>
            <a:pPr marL="0" indent="0">
              <a:buNone/>
            </a:pPr>
            <a:r>
              <a:rPr lang="en" sz="1200" b="1" dirty="0">
                <a:latin typeface="Inter" panose="020B0604020202020204"/>
              </a:rPr>
              <a:t>Student Created Output Screenshots</a:t>
            </a:r>
          </a:p>
          <a:p>
            <a:pPr marL="285750" indent="-285750"/>
            <a:r>
              <a:rPr lang="en-US" sz="1200" dirty="0">
                <a:latin typeface="Inter" panose="020B0604020202020204"/>
              </a:rPr>
              <a:t>Guzman, G. (2024). Screenshot of Command Line User Menu [Screenshot]. Provided by Student.</a:t>
            </a:r>
          </a:p>
          <a:p>
            <a:pPr marL="285750" indent="-285750"/>
            <a:r>
              <a:rPr lang="en-US" sz="1200" dirty="0" err="1">
                <a:latin typeface="Inter" panose="020B0604020202020204"/>
              </a:rPr>
              <a:t>LaNeave</a:t>
            </a:r>
            <a:r>
              <a:rPr lang="en-US" sz="1200" dirty="0">
                <a:latin typeface="Inter" panose="020B0604020202020204"/>
              </a:rPr>
              <a:t>, E. (2024). Screenshot of Command Line Directory [Screenshot]. Provided by Student.</a:t>
            </a:r>
          </a:p>
          <a:p>
            <a:pPr marL="285750" indent="-285750"/>
            <a:r>
              <a:rPr lang="en-US" sz="1200" dirty="0" err="1">
                <a:latin typeface="Inter" panose="020B0604020202020204"/>
              </a:rPr>
              <a:t>LaNeave</a:t>
            </a:r>
            <a:r>
              <a:rPr lang="en-US" sz="1200" dirty="0">
                <a:latin typeface="Inter" panose="020B0604020202020204"/>
              </a:rPr>
              <a:t>, E. (2024). Screenshot of Final NVID-DC User Menu [Screenshot]. Provided by Student.</a:t>
            </a:r>
          </a:p>
          <a:p>
            <a:pPr marL="285750" indent="-285750"/>
            <a:r>
              <a:rPr lang="en-US" sz="1200" dirty="0" err="1">
                <a:latin typeface="Inter" panose="020B0604020202020204"/>
              </a:rPr>
              <a:t>LaNeave</a:t>
            </a:r>
            <a:r>
              <a:rPr lang="en-US" sz="1200" dirty="0">
                <a:latin typeface="Inter" panose="020B0604020202020204"/>
              </a:rPr>
              <a:t>, E. (2024). Screenshot of Final NVID-DC User Menu w/ Popup [Screenshot]. Provided by Student.</a:t>
            </a:r>
          </a:p>
          <a:p>
            <a:pPr marL="285750" indent="-285750"/>
            <a:r>
              <a:rPr lang="en-US" sz="1200" dirty="0" err="1">
                <a:latin typeface="Inter" panose="020B0604020202020204"/>
              </a:rPr>
              <a:t>LaNeave</a:t>
            </a:r>
            <a:r>
              <a:rPr lang="en-US" sz="1200" dirty="0">
                <a:latin typeface="Inter" panose="020B0604020202020204"/>
              </a:rPr>
              <a:t>, E. (2024). Screenshot of Final NVID-DC Select A File Menu [Screenshot]. Provided by Student.</a:t>
            </a:r>
          </a:p>
          <a:p>
            <a:pPr marL="285750" indent="-285750"/>
            <a:r>
              <a:rPr lang="en-US" sz="1200" dirty="0" err="1">
                <a:latin typeface="Inter" panose="020B0604020202020204"/>
              </a:rPr>
              <a:t>LaNeave</a:t>
            </a:r>
            <a:r>
              <a:rPr lang="en-US" sz="1200" dirty="0">
                <a:latin typeface="Inter" panose="020B0604020202020204"/>
              </a:rPr>
              <a:t>, E. (2024). Screenshot of Final NVID-DC Picture Received [Screenshot]. Provided by Student.</a:t>
            </a:r>
          </a:p>
          <a:p>
            <a:pPr marL="285750" indent="-285750"/>
            <a:r>
              <a:rPr lang="en-US" sz="1200" dirty="0" err="1">
                <a:latin typeface="Inter" panose="020B0604020202020204"/>
              </a:rPr>
              <a:t>LaNeave</a:t>
            </a:r>
            <a:r>
              <a:rPr lang="en-US" sz="1200" dirty="0">
                <a:latin typeface="Inter" panose="020B0604020202020204"/>
              </a:rPr>
              <a:t>, E. (2024). Video of Final NVID-DC Video Received [Video]. Provided by Student. </a:t>
            </a:r>
          </a:p>
          <a:p>
            <a:pPr marL="285750" indent="-285750"/>
            <a:r>
              <a:rPr lang="en-US" sz="1200" dirty="0" err="1">
                <a:latin typeface="Inter" panose="020B0604020202020204"/>
              </a:rPr>
              <a:t>LaNeave</a:t>
            </a:r>
            <a:r>
              <a:rPr lang="en-US" sz="1200" dirty="0">
                <a:latin typeface="Inter" panose="020B0604020202020204"/>
              </a:rPr>
              <a:t>, E. (2024). Screenshot of Final NVID-DC w/ Multiple Pictures Received [Screenshot]. Provided by Student.</a:t>
            </a:r>
          </a:p>
          <a:p>
            <a:pPr marL="285750" indent="-285750"/>
            <a:endParaRPr lang="en-US" dirty="0">
              <a:latin typeface="Inter" panose="020B0604020202020204"/>
            </a:endParaRPr>
          </a:p>
          <a:p>
            <a:pPr marL="285750" indent="-285750"/>
            <a:endParaRPr lang="en-US" dirty="0">
              <a:latin typeface="Inter" panose="020B0604020202020204"/>
            </a:endParaRPr>
          </a:p>
          <a:p>
            <a:pPr marL="285750" indent="-285750"/>
            <a:endParaRPr lang="en-US" dirty="0">
              <a:latin typeface="Inter" panose="020B0604020202020204"/>
            </a:endParaRPr>
          </a:p>
          <a:p>
            <a:pPr marL="285750" indent="-285750"/>
            <a:endParaRPr lang="en" dirty="0">
              <a:latin typeface="Inter" panose="020B0604020202020204"/>
            </a:endParaRPr>
          </a:p>
          <a:p>
            <a:pPr marL="285750" indent="-285750"/>
            <a:endParaRPr lang="en-US" dirty="0">
              <a:latin typeface="Inter" panose="020B0604020202020204"/>
            </a:endParaRPr>
          </a:p>
          <a:p>
            <a:pPr marL="285750" indent="-285750"/>
            <a:endParaRPr lang="en" dirty="0">
              <a:latin typeface="Inter" panose="020B0604020202020204"/>
            </a:endParaRPr>
          </a:p>
          <a:p>
            <a:pPr marL="285750" indent="-285750"/>
            <a:endParaRPr lang="en" dirty="0">
              <a:latin typeface="Inter" panose="020B0604020202020204"/>
            </a:endParaRPr>
          </a:p>
          <a:p>
            <a:pPr marL="0" indent="0">
              <a:buNone/>
            </a:pPr>
            <a:endParaRPr lang="en" dirty="0">
              <a:latin typeface="Inter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46667408"/>
      </p:ext>
    </p:extLst>
  </p:cSld>
  <p:clrMapOvr>
    <a:masterClrMapping/>
  </p:clrMapOvr>
  <p:transition spd="med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Sora"/>
              </a:rPr>
              <a:t>Picture Resources [Slides Part 1]</a:t>
            </a:r>
            <a:endParaRPr dirty="0">
              <a:latin typeface="Sora"/>
            </a:endParaRPr>
          </a:p>
        </p:txBody>
      </p:sp>
      <p:sp>
        <p:nvSpPr>
          <p:cNvPr id="2430" name="Google Shape;2430;p74"/>
          <p:cNvSpPr txBox="1">
            <a:spLocks noGrp="1"/>
          </p:cNvSpPr>
          <p:nvPr>
            <p:ph type="body" idx="1"/>
          </p:nvPr>
        </p:nvSpPr>
        <p:spPr>
          <a:xfrm>
            <a:off x="497149" y="1017725"/>
            <a:ext cx="8504808" cy="3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latin typeface="Inter" panose="020B0604020202020204"/>
              </a:rPr>
              <a:t>Additional Photos [In-order of Appearance]</a:t>
            </a:r>
          </a:p>
          <a:p>
            <a:pPr marL="285750" indent="-285750"/>
            <a:r>
              <a:rPr lang="en" dirty="0">
                <a:latin typeface="Inter" panose="020B0604020202020204"/>
              </a:rPr>
              <a:t>Freepik. (2024). Against canvas: Starry night sky with electricity transmission towers crowned with wires 	stand tall, capturing the enchanting essence of energy infrastructure [Photograph]. Retrieved 	from https://www.freepik.com/premium-ai-image/against-canvas-starry-night-sky-electricity-	transmission-towers-crowned-with-wires-stand-tall-capturing-enchanting-essence-energy-	infrastructure_140931096.htm</a:t>
            </a:r>
          </a:p>
          <a:p>
            <a:pPr marL="285750" indent="-285750"/>
            <a:r>
              <a:rPr lang="en" dirty="0">
                <a:latin typeface="Inter" panose="020B0604020202020204"/>
              </a:rPr>
              <a:t>Adobe Stock. (2024). Electronic circuit board close-up on blue background [Photograph]. Retrieved 	from https://stock.adobe.com/images/electronic-circuit-board-close-up-blue-	background/376478081</a:t>
            </a:r>
            <a:endParaRPr lang="en" b="1" dirty="0">
              <a:latin typeface="Inter" panose="020B0604020202020204"/>
            </a:endParaRPr>
          </a:p>
          <a:p>
            <a:pPr marL="285750" indent="-285750"/>
            <a:r>
              <a:rPr lang="en-US" dirty="0">
                <a:latin typeface="Inter" panose="020B0604020202020204"/>
              </a:rPr>
              <a:t>Williams, S. (2002). Free as in Freedom: Richard Stallman’s Crusade for Free Software [Photograph]. 	Retrieved from https://books.google.com/books/about/Free_as_in_Freedom_ 	</a:t>
            </a:r>
            <a:r>
              <a:rPr lang="en-US" dirty="0" err="1">
                <a:latin typeface="Inter" panose="020B0604020202020204"/>
              </a:rPr>
              <a:t>Paperback.html?id</a:t>
            </a:r>
            <a:r>
              <a:rPr lang="en-US" dirty="0">
                <a:latin typeface="Inter" panose="020B0604020202020204"/>
              </a:rPr>
              <a:t>=BB68Ql7ZY_AC</a:t>
            </a:r>
          </a:p>
          <a:p>
            <a:pPr marL="285750" indent="-285750"/>
            <a:r>
              <a:rPr lang="en-US" dirty="0">
                <a:latin typeface="Inter" panose="020B0604020202020204"/>
              </a:rPr>
              <a:t>Pinterest. (n.d.). HF Curtain Array, </a:t>
            </a:r>
            <a:r>
              <a:rPr lang="en-US" dirty="0" err="1">
                <a:latin typeface="Inter" panose="020B0604020202020204"/>
              </a:rPr>
              <a:t>Rampisham</a:t>
            </a:r>
            <a:r>
              <a:rPr lang="en-US" dirty="0">
                <a:latin typeface="Inter" panose="020B0604020202020204"/>
              </a:rPr>
              <a:t> Transmitting Station, Dorset, UK [Photograph]. Retrieved 	from https://www.pinterest.com/pin/hf-curtain-array-rampisham-transmitting-station-dorset-	</a:t>
            </a:r>
            <a:r>
              <a:rPr lang="en-US" dirty="0" err="1">
                <a:latin typeface="Inter" panose="020B0604020202020204"/>
              </a:rPr>
              <a:t>uk</a:t>
            </a:r>
            <a:r>
              <a:rPr lang="en-US" dirty="0">
                <a:latin typeface="Inter" panose="020B0604020202020204"/>
              </a:rPr>
              <a:t>--507921664194365862/</a:t>
            </a:r>
            <a:endParaRPr lang="en" dirty="0">
              <a:latin typeface="Inter" panose="020B0604020202020204"/>
            </a:endParaRPr>
          </a:p>
          <a:p>
            <a:pPr marL="285750" indent="-285750"/>
            <a:r>
              <a:rPr lang="en-US" dirty="0">
                <a:latin typeface="Inter" panose="020B0604020202020204"/>
              </a:rPr>
              <a:t>Docker. (2013). Logo of Docker, a Linux container engine [Photograph]. Retrieved from 	https://en.wikipedia.org/wiki/File:Docker_%28container_engine%29_logo_%28cropped%29.png</a:t>
            </a:r>
          </a:p>
        </p:txBody>
      </p:sp>
    </p:spTree>
    <p:extLst>
      <p:ext uri="{BB962C8B-B14F-4D97-AF65-F5344CB8AC3E}">
        <p14:creationId xmlns:p14="http://schemas.microsoft.com/office/powerpoint/2010/main" val="2682168079"/>
      </p:ext>
    </p:extLst>
  </p:cSld>
  <p:clrMapOvr>
    <a:masterClrMapping/>
  </p:clrMapOvr>
  <p:transition spd="med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Sora"/>
              </a:rPr>
              <a:t>Picture Resources [Slides Part 2]</a:t>
            </a:r>
            <a:endParaRPr dirty="0">
              <a:latin typeface="Sora"/>
            </a:endParaRPr>
          </a:p>
        </p:txBody>
      </p:sp>
      <p:sp>
        <p:nvSpPr>
          <p:cNvPr id="2430" name="Google Shape;2430;p74"/>
          <p:cNvSpPr txBox="1">
            <a:spLocks noGrp="1"/>
          </p:cNvSpPr>
          <p:nvPr>
            <p:ph type="body" idx="1"/>
          </p:nvPr>
        </p:nvSpPr>
        <p:spPr>
          <a:xfrm>
            <a:off x="488272" y="1017725"/>
            <a:ext cx="8504808" cy="3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300" b="1" dirty="0">
                <a:latin typeface="Inter" panose="020B0604020202020204"/>
              </a:rPr>
              <a:t>Additional Photos [In-order of Appearance]</a:t>
            </a:r>
          </a:p>
          <a:p>
            <a:pPr marL="285750" indent="-285750"/>
            <a:r>
              <a:rPr lang="en-US" sz="1300" dirty="0">
                <a:latin typeface="Inter" panose="020B0604020202020204"/>
              </a:rPr>
              <a:t>Wikimedia Commons. (n.d.). Cell Tower, Richmond Hill [Photograph]. Retrieved from 	https://upload.wikimedia.org/wikipedia/commons/1/18/CellTowerRichmondHill.jpg</a:t>
            </a:r>
            <a:endParaRPr lang="en" sz="1300" dirty="0">
              <a:latin typeface="Inter" panose="020B0604020202020204"/>
            </a:endParaRPr>
          </a:p>
          <a:p>
            <a:pPr marL="285750" indent="-285750"/>
            <a:r>
              <a:rPr lang="en-US" sz="1300" dirty="0">
                <a:latin typeface="Inter" panose="020B0604020202020204"/>
              </a:rPr>
              <a:t>LinkedIn. (2022). How to Choose a Server Rack: What Factors Should You Consider? [Photograph]. Retrieved from 	https://media.licdn.com/dms/image/C5612AQHPO9kCUeFDgA/article-cover_image-	shrink_720_1280/0/1651560827418?e=2147483647&amp;v=</a:t>
            </a:r>
            <a:r>
              <a:rPr lang="en-US" sz="1300" dirty="0" err="1">
                <a:latin typeface="Inter" panose="020B0604020202020204"/>
              </a:rPr>
              <a:t>beta&amp;t</a:t>
            </a:r>
            <a:r>
              <a:rPr lang="en-US" sz="1300" dirty="0">
                <a:latin typeface="Inter" panose="020B0604020202020204"/>
              </a:rPr>
              <a:t>=8aqHSnOZDWQws4F-	0nnGXjha96HYbescmlb29Wx1jas</a:t>
            </a:r>
            <a:endParaRPr lang="en" sz="1300" dirty="0">
              <a:latin typeface="Inter" panose="020B0604020202020204"/>
            </a:endParaRPr>
          </a:p>
          <a:p>
            <a:pPr marL="285750" indent="-285750"/>
            <a:r>
              <a:rPr lang="en-US" sz="1300" dirty="0">
                <a:latin typeface="Inter" panose="020B0604020202020204"/>
              </a:rPr>
              <a:t>Shutterstock. (n.d.). Close-up of a professional female doctor wearing a stethoscope [Photograph]. Retrieved from 	https://www.shutterstock.com/image-photo/close-professional-female-doctor-wearing-600nw-	1926175175.jpg</a:t>
            </a:r>
            <a:endParaRPr lang="en" sz="1300" dirty="0">
              <a:latin typeface="Inter" panose="020B0604020202020204"/>
            </a:endParaRPr>
          </a:p>
          <a:p>
            <a:pPr marL="285750" indent="-285750"/>
            <a:r>
              <a:rPr lang="en-US" sz="1300" dirty="0" err="1">
                <a:latin typeface="Inter" panose="020B0604020202020204"/>
              </a:rPr>
              <a:t>Humeston</a:t>
            </a:r>
            <a:r>
              <a:rPr lang="en-US" sz="1300" dirty="0">
                <a:latin typeface="Inter" panose="020B0604020202020204"/>
              </a:rPr>
              <a:t>, D. (2016). Sunset Power Lines [Photograph]. Fine Art America. Retrieved from 	https://images.fineartamerica.com/images/artworkimages/mediumlarge/1/sunset-power-lines-dart-	humeston.jpg</a:t>
            </a:r>
          </a:p>
          <a:p>
            <a:pPr marL="285750" indent="-285750"/>
            <a:r>
              <a:rPr lang="en-US" sz="1300" dirty="0">
                <a:latin typeface="Inter" panose="020B0604020202020204"/>
              </a:rPr>
              <a:t>Shutterstock. (2014). Conclusion Text on Red Keyboard [Photograph]. Retrieved from 	https://www.shutterstock.com/image-photo/conclusion-text-on-red-keyboard-260nw-343747988.jpg</a:t>
            </a:r>
          </a:p>
          <a:p>
            <a:pPr marL="285750" indent="-285750"/>
            <a:r>
              <a:rPr lang="en-US" sz="1300" dirty="0">
                <a:latin typeface="Inter" panose="020B0604020202020204"/>
              </a:rPr>
              <a:t>Shutterstock (2022). Abstract background with glowing particles and light trails [Photograph] Retrieved from 	https://images.spiceworks.com/wp-content/uploads/2022/01/17143756/shutterstock_357107174.jpg </a:t>
            </a:r>
          </a:p>
          <a:p>
            <a:pPr marL="285750" indent="-285750"/>
            <a:r>
              <a:rPr lang="pt-BR" sz="1300" dirty="0">
                <a:latin typeface="Inter" panose="020B0604020202020204"/>
              </a:rPr>
              <a:t>Mediamanager. (2023). O que é rede de computadores [Photograph]. Retrieved from 	https://mediamanager.com.br/wp-content/uploads/2023/04/O-que-e-rede-de-computadores.png</a:t>
            </a:r>
            <a:endParaRPr lang="en" sz="1300" dirty="0">
              <a:latin typeface="Inter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94046300"/>
      </p:ext>
    </p:extLst>
  </p:cSld>
  <p:clrMapOvr>
    <a:masterClrMapping/>
  </p:clrMapOvr>
  <p:transition spd="med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Sora"/>
              </a:rPr>
              <a:t>Text</a:t>
            </a:r>
            <a:r>
              <a:rPr lang="en" dirty="0"/>
              <a:t> Resources</a:t>
            </a:r>
            <a:endParaRPr dirty="0"/>
          </a:p>
        </p:txBody>
      </p:sp>
      <p:sp>
        <p:nvSpPr>
          <p:cNvPr id="2430" name="Google Shape;2430;p74"/>
          <p:cNvSpPr txBox="1">
            <a:spLocks noGrp="1"/>
          </p:cNvSpPr>
          <p:nvPr>
            <p:ph type="body" idx="1"/>
          </p:nvPr>
        </p:nvSpPr>
        <p:spPr>
          <a:xfrm>
            <a:off x="545254" y="1017725"/>
            <a:ext cx="8053491" cy="3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200" b="1" dirty="0">
                <a:latin typeface="Inter" panose="020B0604020202020204"/>
              </a:rPr>
              <a:t>Textbooks</a:t>
            </a:r>
          </a:p>
          <a:p>
            <a:pPr marL="285750" indent="-285750"/>
            <a:r>
              <a:rPr lang="en-US" sz="1200" dirty="0">
                <a:latin typeface="Inter" panose="020B0604020202020204"/>
              </a:rPr>
              <a:t>Du, W. (2022). Internet Security: A Hands-on Approach (3rd ed.). Independently Published. ISBN: 1733003967. </a:t>
            </a:r>
            <a:endParaRPr lang="en" sz="1200" dirty="0">
              <a:latin typeface="Inter" panose="020B0604020202020204"/>
            </a:endParaRPr>
          </a:p>
          <a:p>
            <a:pPr marL="285750" indent="-285750"/>
            <a:r>
              <a:rPr lang="en-US" sz="1200" dirty="0">
                <a:latin typeface="Inter" panose="020B0604020202020204"/>
              </a:rPr>
              <a:t>Kurose, J. F., &amp; Ross, K. W. (2024). Computer Networks: A Top-Down Approach (8th ed.). Pearson Education. ISBN: 	9356061319. </a:t>
            </a:r>
          </a:p>
          <a:p>
            <a:pPr marL="285750" indent="-285750"/>
            <a:r>
              <a:rPr lang="en-US" sz="1200" dirty="0">
                <a:latin typeface="Inter" panose="020B0604020202020204"/>
              </a:rPr>
              <a:t>Peterson, L. L., &amp; Davie, B. S. (2019). Computer Networks: A Systems Approach (6th ed.). Pearson Education. ISBN: 	0128182008. </a:t>
            </a:r>
          </a:p>
          <a:p>
            <a:pPr marL="0" indent="0">
              <a:buNone/>
            </a:pPr>
            <a:r>
              <a:rPr lang="en" sz="1200" b="1" dirty="0">
                <a:latin typeface="Inter" panose="020B0604020202020204"/>
              </a:rPr>
              <a:t>Websites</a:t>
            </a:r>
          </a:p>
          <a:p>
            <a:pPr marL="285750" indent="-285750"/>
            <a:r>
              <a:rPr lang="en-US" sz="1200" dirty="0">
                <a:latin typeface="Inter" panose="020B0604020202020204"/>
              </a:rPr>
              <a:t>Amos, D. (2019). Python GUI Programming with </a:t>
            </a:r>
            <a:r>
              <a:rPr lang="en-US" sz="1200" dirty="0" err="1">
                <a:latin typeface="Inter" panose="020B0604020202020204"/>
              </a:rPr>
              <a:t>Tkinter</a:t>
            </a:r>
            <a:r>
              <a:rPr lang="en-US" sz="1200" dirty="0">
                <a:latin typeface="Inter" panose="020B0604020202020204"/>
              </a:rPr>
              <a:t>. Retrieved from https://realpython.com/python-gui-tkinter/ </a:t>
            </a:r>
          </a:p>
          <a:p>
            <a:pPr marL="285750" indent="-285750"/>
            <a:r>
              <a:rPr lang="en-US" sz="1200" dirty="0">
                <a:latin typeface="Inter" panose="020B0604020202020204"/>
              </a:rPr>
              <a:t>DeSantis B. (2024). B2B Tech Brand Colors: What Factors Should You Consider? [Article]. Retrieved from 	https://www.desantisbreindel.com/insights/b2b-tech-brand-	colors/#:~:text=For%20tech%20companies%2C%20blue%20is%20always%20true&amp;text=Blue%2	0is%20a%20perennial%20choice,be%20an%20extremely%20competent%20one.</a:t>
            </a:r>
          </a:p>
          <a:p>
            <a:pPr marL="285750" indent="-285750"/>
            <a:r>
              <a:rPr lang="en-US" sz="1200" dirty="0">
                <a:latin typeface="Inter" panose="020B0604020202020204"/>
              </a:rPr>
              <a:t>Python Software Foundation. (n.d.). </a:t>
            </a:r>
            <a:r>
              <a:rPr lang="en-US" sz="1200" dirty="0" err="1">
                <a:latin typeface="Inter" panose="020B0604020202020204"/>
              </a:rPr>
              <a:t>tkinter</a:t>
            </a:r>
            <a:r>
              <a:rPr lang="en-US" sz="1200" dirty="0">
                <a:latin typeface="Inter" panose="020B0604020202020204"/>
              </a:rPr>
              <a:t> — Python interface to </a:t>
            </a:r>
            <a:r>
              <a:rPr lang="en-US" sz="1200" dirty="0" err="1">
                <a:latin typeface="Inter" panose="020B0604020202020204"/>
              </a:rPr>
              <a:t>Tcl</a:t>
            </a:r>
            <a:r>
              <a:rPr lang="en-US" sz="1200" dirty="0">
                <a:latin typeface="Inter" panose="020B0604020202020204"/>
              </a:rPr>
              <a:t>/Tk — Python 3.12.3 documentation. Retrieved from 	https://docs.python.org/3/library/tkinter.html </a:t>
            </a:r>
            <a:endParaRPr lang="en" sz="1200" b="1" dirty="0">
              <a:latin typeface="Inter" panose="020B0604020202020204"/>
            </a:endParaRPr>
          </a:p>
          <a:p>
            <a:pPr marL="285750" indent="-285750"/>
            <a:r>
              <a:rPr lang="en" sz="1200" dirty="0">
                <a:latin typeface="Inter" panose="020B0604020202020204"/>
              </a:rPr>
              <a:t>Stallman, R. (2012). Sharing is good, and with digital technology, sharing is easy. </a:t>
            </a:r>
            <a:r>
              <a:rPr lang="en" sz="1200" dirty="0" err="1">
                <a:latin typeface="Inter" panose="020B0604020202020204"/>
              </a:rPr>
              <a:t>QuoteFancy</a:t>
            </a:r>
            <a:r>
              <a:rPr lang="en" sz="1200" dirty="0">
                <a:latin typeface="Inter" panose="020B0604020202020204"/>
              </a:rPr>
              <a:t>. Retrieved  	from https://quotefancy.com/quote/1425553/Richard-Stallman-Sharing-is-good-and-with-digital-technology-	sharing-is-easy</a:t>
            </a:r>
          </a:p>
          <a:p>
            <a:pPr marL="0" indent="0">
              <a:buNone/>
            </a:pPr>
            <a:endParaRPr lang="en" dirty="0">
              <a:latin typeface="Inter" panose="020B0604020202020204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1"/>
          <p:cNvSpPr txBox="1">
            <a:spLocks noGrp="1"/>
          </p:cNvSpPr>
          <p:nvPr>
            <p:ph type="title" idx="2"/>
          </p:nvPr>
        </p:nvSpPr>
        <p:spPr>
          <a:xfrm>
            <a:off x="709501" y="739805"/>
            <a:ext cx="1105500" cy="9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07" name="Google Shape;1407;p41"/>
          <p:cNvSpPr txBox="1">
            <a:spLocks noGrp="1"/>
          </p:cNvSpPr>
          <p:nvPr>
            <p:ph type="subTitle" idx="1"/>
          </p:nvPr>
        </p:nvSpPr>
        <p:spPr>
          <a:xfrm>
            <a:off x="710975" y="3360886"/>
            <a:ext cx="2639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i="1" dirty="0">
                <a:latin typeface="Inter" panose="020B0604020202020204"/>
              </a:rPr>
              <a:t>"There's a ton of problems, why choose this one?"</a:t>
            </a:r>
          </a:p>
        </p:txBody>
      </p:sp>
      <p:sp>
        <p:nvSpPr>
          <p:cNvPr id="1408" name="Google Shape;1408;p41"/>
          <p:cNvSpPr txBox="1">
            <a:spLocks noGrp="1"/>
          </p:cNvSpPr>
          <p:nvPr>
            <p:ph type="title"/>
          </p:nvPr>
        </p:nvSpPr>
        <p:spPr>
          <a:xfrm>
            <a:off x="709501" y="1725605"/>
            <a:ext cx="3289391" cy="16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Sora"/>
              </a:rPr>
              <a:t>Why Did We Choose This Project?</a:t>
            </a:r>
            <a:endParaRPr sz="3600" dirty="0">
              <a:latin typeface="Sora"/>
            </a:endParaRP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1B9EB89-7AC5-C321-6BC2-B1A20AF4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22" y="780691"/>
            <a:ext cx="3568316" cy="3571335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subTitle" idx="1"/>
          </p:nvPr>
        </p:nvSpPr>
        <p:spPr>
          <a:xfrm>
            <a:off x="4581238" y="1419850"/>
            <a:ext cx="3696000" cy="14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2400" dirty="0">
                <a:solidFill>
                  <a:srgbClr val="000000"/>
                </a:solidFill>
                <a:latin typeface="Inter" panose="020B0604020202020204"/>
              </a:rPr>
              <a:t>“Sharing is good, and with digital technology, sharing is easy.”</a:t>
            </a:r>
            <a:endParaRPr lang="en" sz="2400" dirty="0">
              <a:latin typeface="Inter" panose="020B0604020202020204"/>
            </a:endParaRPr>
          </a:p>
        </p:txBody>
      </p:sp>
      <p:sp>
        <p:nvSpPr>
          <p:cNvPr id="1587" name="Google Shape;1587;p49"/>
          <p:cNvSpPr txBox="1">
            <a:spLocks noGrp="1"/>
          </p:cNvSpPr>
          <p:nvPr>
            <p:ph type="title"/>
          </p:nvPr>
        </p:nvSpPr>
        <p:spPr>
          <a:xfrm>
            <a:off x="4581292" y="2893650"/>
            <a:ext cx="3696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Sora"/>
              </a:rPr>
              <a:t>-Richard Stallman</a:t>
            </a:r>
            <a:br>
              <a:rPr lang="en" dirty="0">
                <a:latin typeface="Sora"/>
              </a:rPr>
            </a:br>
            <a:r>
              <a:rPr lang="en" dirty="0">
                <a:latin typeface="Sora"/>
              </a:rPr>
              <a:t>[Founder of GNU and The Free Software Foundation]</a:t>
            </a:r>
            <a:br>
              <a:rPr lang="en" dirty="0">
                <a:latin typeface="Sora"/>
              </a:rPr>
            </a:br>
            <a:endParaRPr dirty="0">
              <a:latin typeface="Sora"/>
            </a:endParaRPr>
          </a:p>
        </p:txBody>
      </p:sp>
      <p:pic>
        <p:nvPicPr>
          <p:cNvPr id="6" name="Picture 5" descr="A person with long hair and beard&#10;&#10;Description automatically generated">
            <a:extLst>
              <a:ext uri="{FF2B5EF4-FFF2-40B4-BE49-F238E27FC236}">
                <a16:creationId xmlns:a16="http://schemas.microsoft.com/office/drawing/2014/main" id="{AB6A9B3F-0ECB-89E6-9C24-94A19CCB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037523"/>
            <a:ext cx="3581726" cy="3582760"/>
          </a:xfrm>
          <a:prstGeom prst="ellipse">
            <a:avLst/>
          </a:prstGeom>
          <a:ln w="5715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Google Shape;1396;p40">
            <a:extLst>
              <a:ext uri="{FF2B5EF4-FFF2-40B4-BE49-F238E27FC236}">
                <a16:creationId xmlns:a16="http://schemas.microsoft.com/office/drawing/2014/main" id="{5D6186BC-FEC6-FA8E-6389-E161F6E5556C}"/>
              </a:ext>
            </a:extLst>
          </p:cNvPr>
          <p:cNvSpPr txBox="1">
            <a:spLocks/>
          </p:cNvSpPr>
          <p:nvPr/>
        </p:nvSpPr>
        <p:spPr>
          <a:xfrm>
            <a:off x="244692" y="-132177"/>
            <a:ext cx="5988676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  <a:latin typeface="Sora"/>
              </a:rPr>
              <a:t>We Use Tech To </a:t>
            </a:r>
            <a:r>
              <a:rPr lang="en-US" sz="4800" dirty="0">
                <a:solidFill>
                  <a:schemeClr val="accent2"/>
                </a:solidFill>
                <a:latin typeface="Sora"/>
              </a:rPr>
              <a:t>Share</a:t>
            </a:r>
            <a:r>
              <a:rPr lang="en-US" sz="4800" dirty="0">
                <a:solidFill>
                  <a:schemeClr val="tx1"/>
                </a:solidFill>
                <a:latin typeface="Sora"/>
              </a:rPr>
              <a:t>:</a:t>
            </a:r>
          </a:p>
        </p:txBody>
      </p:sp>
    </p:spTree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Sora"/>
              </a:rPr>
              <a:t>Why Did We Choose This Project?</a:t>
            </a:r>
            <a:endParaRPr lang="en-US" dirty="0">
              <a:latin typeface="Sora"/>
            </a:endParaRPr>
          </a:p>
        </p:txBody>
      </p:sp>
      <p:sp>
        <p:nvSpPr>
          <p:cNvPr id="1416" name="Google Shape;1416;p42"/>
          <p:cNvSpPr txBox="1">
            <a:spLocks noGrp="1"/>
          </p:cNvSpPr>
          <p:nvPr>
            <p:ph type="subTitle" idx="2"/>
          </p:nvPr>
        </p:nvSpPr>
        <p:spPr>
          <a:xfrm>
            <a:off x="723763" y="1465250"/>
            <a:ext cx="7699329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" indent="0">
              <a:buNone/>
            </a:pPr>
            <a:r>
              <a:rPr lang="en" i="1" u="sng" dirty="0">
                <a:latin typeface="Inter" panose="020B0604020202020204"/>
              </a:rPr>
              <a:t>Originally</a:t>
            </a:r>
            <a:r>
              <a:rPr lang="en" u="sng" dirty="0">
                <a:latin typeface="Inter" panose="020B0604020202020204"/>
              </a:rPr>
              <a:t>, we had two ideas for this project:</a:t>
            </a:r>
            <a:endParaRPr lang="en" dirty="0">
              <a:latin typeface="Inter" panose="020B0604020202020204"/>
            </a:endParaRPr>
          </a:p>
          <a:p>
            <a:pPr marL="457200" lvl="1" indent="0" algn="l">
              <a:buNone/>
            </a:pPr>
            <a:r>
              <a:rPr lang="en" dirty="0">
                <a:latin typeface="Inter" panose="020B0604020202020204"/>
              </a:rPr>
              <a:t>1. Controlling Smart Home Tech via TCP connection to an AI.</a:t>
            </a:r>
          </a:p>
          <a:p>
            <a:pPr marL="457200" lvl="1" indent="0" algn="l">
              <a:buNone/>
            </a:pPr>
            <a:r>
              <a:rPr lang="en" dirty="0">
                <a:latin typeface="Inter" panose="020B0604020202020204"/>
              </a:rPr>
              <a:t>2. Sending Encrypted Photos and Videos over network using Dockers.</a:t>
            </a:r>
          </a:p>
          <a:p>
            <a:pPr marL="457200" lvl="1" indent="0" algn="l">
              <a:buNone/>
            </a:pPr>
            <a:endParaRPr lang="en" dirty="0">
              <a:latin typeface="Inter" panose="020B0604020202020204"/>
            </a:endParaRPr>
          </a:p>
          <a:p>
            <a:pPr marL="48895" indent="0">
              <a:buNone/>
            </a:pPr>
            <a:r>
              <a:rPr lang="en" u="sng" dirty="0">
                <a:latin typeface="Inter" panose="020B0604020202020204"/>
              </a:rPr>
              <a:t>We went for the </a:t>
            </a:r>
            <a:r>
              <a:rPr lang="en" b="1" u="sng" dirty="0">
                <a:latin typeface="Inter" panose="020B0604020202020204"/>
              </a:rPr>
              <a:t>second </a:t>
            </a:r>
            <a:r>
              <a:rPr lang="en" u="sng" dirty="0">
                <a:latin typeface="Inter" panose="020B0604020202020204"/>
              </a:rPr>
              <a:t>option, for two reasons:</a:t>
            </a:r>
            <a:endParaRPr lang="en" dirty="0">
              <a:latin typeface="Inter" panose="020B0604020202020204"/>
            </a:endParaRPr>
          </a:p>
          <a:p>
            <a:pPr marL="334645" indent="-285750"/>
            <a:r>
              <a:rPr lang="en" dirty="0">
                <a:latin typeface="Inter" panose="020B0604020202020204"/>
              </a:rPr>
              <a:t>Our Team Leader had a research interest in Docker.</a:t>
            </a:r>
          </a:p>
          <a:p>
            <a:pPr marL="334645" indent="-285750"/>
            <a:r>
              <a:rPr lang="en" dirty="0">
                <a:latin typeface="Inter" panose="020B0604020202020204"/>
              </a:rPr>
              <a:t>We liked the dynamic use cases of our idea if it was properly implemented.</a:t>
            </a:r>
          </a:p>
          <a:p>
            <a:pPr marL="334645" indent="-285750"/>
            <a:endParaRPr lang="en" dirty="0">
              <a:latin typeface="Inter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E8C0D-714C-DF26-6A34-AEA0A7742952}"/>
              </a:ext>
            </a:extLst>
          </p:cNvPr>
          <p:cNvSpPr txBox="1"/>
          <p:nvPr/>
        </p:nvSpPr>
        <p:spPr>
          <a:xfrm>
            <a:off x="1202923" y="2999424"/>
            <a:ext cx="58814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Inter" panose="020B0604020202020204"/>
              </a:rPr>
              <a:t>Sending Images to family/friends, acting as a present when they opened their device. 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Inter" panose="020B0604020202020204"/>
              </a:rPr>
              <a:t>Quick distribution of images/videos, useful for smart displays/ menus which are becoming more common in businesses.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C9847-26C1-055C-2687-4105A79D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6502467" y="560557"/>
            <a:ext cx="2115699" cy="2116294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Google Shape;1829;p60">
            <a:extLst>
              <a:ext uri="{FF2B5EF4-FFF2-40B4-BE49-F238E27FC236}">
                <a16:creationId xmlns:a16="http://schemas.microsoft.com/office/drawing/2014/main" id="{F0F00B58-0169-2102-D682-AD9B540500B6}"/>
              </a:ext>
            </a:extLst>
          </p:cNvPr>
          <p:cNvSpPr txBox="1">
            <a:spLocks/>
          </p:cNvSpPr>
          <p:nvPr/>
        </p:nvSpPr>
        <p:spPr>
          <a:xfrm>
            <a:off x="133165" y="4558264"/>
            <a:ext cx="88865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US" sz="2400" dirty="0">
                <a:latin typeface="Sora"/>
              </a:rPr>
              <a:t>*Based on our Topic Name, We decided to call this Project </a:t>
            </a:r>
            <a:r>
              <a:rPr lang="en-US" sz="2400" dirty="0">
                <a:solidFill>
                  <a:schemeClr val="accent2"/>
                </a:solidFill>
                <a:latin typeface="Sora"/>
              </a:rPr>
              <a:t>NVID-DC</a:t>
            </a:r>
            <a:r>
              <a:rPr lang="en-US" sz="2400" dirty="0">
                <a:latin typeface="Sora"/>
              </a:rPr>
              <a:t>*</a:t>
            </a:r>
          </a:p>
        </p:txBody>
      </p:sp>
    </p:spTree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54"/>
          <p:cNvSpPr txBox="1">
            <a:spLocks noGrp="1"/>
          </p:cNvSpPr>
          <p:nvPr>
            <p:ph type="title"/>
          </p:nvPr>
        </p:nvSpPr>
        <p:spPr>
          <a:xfrm>
            <a:off x="5553588" y="1653703"/>
            <a:ext cx="2768609" cy="175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ra"/>
              </a:rPr>
              <a:t>What is Docker?</a:t>
            </a:r>
            <a:endParaRPr dirty="0">
              <a:latin typeface="Sora"/>
            </a:endParaRPr>
          </a:p>
        </p:txBody>
      </p:sp>
      <p:sp>
        <p:nvSpPr>
          <p:cNvPr id="1699" name="Google Shape;1699;p54"/>
          <p:cNvSpPr txBox="1">
            <a:spLocks noGrp="1"/>
          </p:cNvSpPr>
          <p:nvPr>
            <p:ph type="subTitle" idx="1"/>
          </p:nvPr>
        </p:nvSpPr>
        <p:spPr>
          <a:xfrm>
            <a:off x="5553588" y="3483350"/>
            <a:ext cx="3047614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i="1" dirty="0">
                <a:latin typeface="Inter" panose="020B0604020202020204"/>
              </a:rPr>
              <a:t>"Why Not Just Use a VM?</a:t>
            </a:r>
          </a:p>
          <a:p>
            <a:pPr marL="0" indent="0"/>
            <a:r>
              <a:rPr lang="en" i="1" dirty="0">
                <a:latin typeface="Inter" panose="020B0604020202020204"/>
              </a:rPr>
              <a:t>What do you gain from Dockers?"</a:t>
            </a:r>
          </a:p>
        </p:txBody>
      </p:sp>
      <p:sp>
        <p:nvSpPr>
          <p:cNvPr id="1700" name="Google Shape;1700;p54"/>
          <p:cNvSpPr txBox="1">
            <a:spLocks noGrp="1"/>
          </p:cNvSpPr>
          <p:nvPr>
            <p:ph type="title" idx="3"/>
          </p:nvPr>
        </p:nvSpPr>
        <p:spPr>
          <a:xfrm>
            <a:off x="5553588" y="952300"/>
            <a:ext cx="1464300" cy="9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51F1C-5F1D-29FE-FF52-BD842539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81" y="877738"/>
            <a:ext cx="3376292" cy="3377241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7" name="Google Shape;1857;p61"/>
          <p:cNvGrpSpPr/>
          <p:nvPr/>
        </p:nvGrpSpPr>
        <p:grpSpPr>
          <a:xfrm>
            <a:off x="4539292" y="1260432"/>
            <a:ext cx="3432984" cy="2569593"/>
            <a:chOff x="4539292" y="1260432"/>
            <a:chExt cx="3432984" cy="2569593"/>
          </a:xfrm>
        </p:grpSpPr>
        <p:sp>
          <p:nvSpPr>
            <p:cNvPr id="1858" name="Google Shape;1858;p61"/>
            <p:cNvSpPr/>
            <p:nvPr/>
          </p:nvSpPr>
          <p:spPr>
            <a:xfrm>
              <a:off x="5934338" y="3425625"/>
              <a:ext cx="642900" cy="404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859" name="Google Shape;1859;p61"/>
            <p:cNvSpPr/>
            <p:nvPr/>
          </p:nvSpPr>
          <p:spPr>
            <a:xfrm>
              <a:off x="4539292" y="1260432"/>
              <a:ext cx="3432984" cy="2165184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1" name="Google Shape;1861;p61"/>
          <p:cNvSpPr txBox="1">
            <a:spLocks noGrp="1"/>
          </p:cNvSpPr>
          <p:nvPr>
            <p:ph type="title"/>
          </p:nvPr>
        </p:nvSpPr>
        <p:spPr>
          <a:xfrm>
            <a:off x="783525" y="1798667"/>
            <a:ext cx="3437694" cy="5511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Dockers Make Life Easy!</a:t>
            </a:r>
            <a:endParaRPr dirty="0">
              <a:latin typeface="Sora"/>
            </a:endParaRPr>
          </a:p>
        </p:txBody>
      </p:sp>
      <p:sp>
        <p:nvSpPr>
          <p:cNvPr id="1862" name="Google Shape;1862;p61"/>
          <p:cNvSpPr txBox="1">
            <a:spLocks noGrp="1"/>
          </p:cNvSpPr>
          <p:nvPr>
            <p:ph type="subTitle" idx="1"/>
          </p:nvPr>
        </p:nvSpPr>
        <p:spPr>
          <a:xfrm>
            <a:off x="783525" y="2349082"/>
            <a:ext cx="3437693" cy="106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Inter" panose="020B0604020202020204"/>
              </a:rPr>
              <a:t>Virtual Machines, though they are fully independent, come with various caveats that dockers simply do not have!</a:t>
            </a:r>
          </a:p>
          <a:p>
            <a:pPr marL="0" indent="0"/>
            <a:endParaRPr lang="en" dirty="0">
              <a:latin typeface="Inter" panose="020B0604020202020204"/>
            </a:endParaRPr>
          </a:p>
          <a:p>
            <a:pPr marL="0" indent="0"/>
            <a:r>
              <a:rPr lang="en" dirty="0">
                <a:latin typeface="Inter" panose="020B0604020202020204"/>
              </a:rPr>
              <a:t>This is because dockers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do not </a:t>
            </a:r>
            <a:r>
              <a:rPr lang="en" dirty="0">
                <a:latin typeface="Inter" panose="020B0604020202020204"/>
              </a:rPr>
              <a:t>need to run a full OS!</a:t>
            </a:r>
            <a:endParaRPr lang="en-US" dirty="0">
              <a:latin typeface="Inter" panose="020B0604020202020204"/>
            </a:endParaRPr>
          </a:p>
          <a:p>
            <a:pPr marL="0" indent="0"/>
            <a:endParaRPr lang="en" dirty="0">
              <a:latin typeface="Inter" panose="020B0604020202020204"/>
            </a:endParaRPr>
          </a:p>
          <a:p>
            <a:pPr marL="0" indent="0"/>
            <a:r>
              <a:rPr lang="en" dirty="0">
                <a:latin typeface="Inter" panose="020B0604020202020204"/>
              </a:rPr>
              <a:t>Building small, independent, and reliable dockers can give us the following benefits!</a:t>
            </a:r>
          </a:p>
        </p:txBody>
      </p:sp>
      <p:pic>
        <p:nvPicPr>
          <p:cNvPr id="2" name="Picture 1" descr="A blue whale with boxes on it&#10;&#10;Description automatically generated">
            <a:extLst>
              <a:ext uri="{FF2B5EF4-FFF2-40B4-BE49-F238E27FC236}">
                <a16:creationId xmlns:a16="http://schemas.microsoft.com/office/drawing/2014/main" id="{CBB45B89-0DA8-1779-6C67-F5E6D69C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197" y="1287142"/>
            <a:ext cx="3402823" cy="2116948"/>
          </a:xfrm>
          <a:prstGeom prst="rect">
            <a:avLst/>
          </a:prstGeom>
        </p:spPr>
      </p:pic>
      <p:sp>
        <p:nvSpPr>
          <p:cNvPr id="4" name="Google Shape;1396;p40">
            <a:extLst>
              <a:ext uri="{FF2B5EF4-FFF2-40B4-BE49-F238E27FC236}">
                <a16:creationId xmlns:a16="http://schemas.microsoft.com/office/drawing/2014/main" id="{BAE1B716-9CA6-8517-0F00-55E211AD653F}"/>
              </a:ext>
            </a:extLst>
          </p:cNvPr>
          <p:cNvSpPr txBox="1">
            <a:spLocks/>
          </p:cNvSpPr>
          <p:nvPr/>
        </p:nvSpPr>
        <p:spPr>
          <a:xfrm>
            <a:off x="244692" y="-132177"/>
            <a:ext cx="5988676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4800" dirty="0">
                <a:solidFill>
                  <a:schemeClr val="accent2"/>
                </a:solidFill>
                <a:latin typeface="Sora"/>
              </a:rPr>
              <a:t>Simply </a:t>
            </a:r>
            <a:r>
              <a:rPr lang="en-US" sz="4800" dirty="0">
                <a:solidFill>
                  <a:schemeClr val="tx1"/>
                </a:solidFill>
                <a:latin typeface="Sora"/>
              </a:rPr>
              <a:t>Put:</a:t>
            </a:r>
          </a:p>
        </p:txBody>
      </p:sp>
    </p:spTree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b Stick with solid fill">
            <a:extLst>
              <a:ext uri="{FF2B5EF4-FFF2-40B4-BE49-F238E27FC236}">
                <a16:creationId xmlns:a16="http://schemas.microsoft.com/office/drawing/2014/main" id="{79FBEB3A-752B-4DAE-D6D2-DBD5A76EA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990" y="1614229"/>
            <a:ext cx="679377" cy="635455"/>
          </a:xfrm>
          <a:prstGeom prst="rect">
            <a:avLst/>
          </a:prstGeom>
        </p:spPr>
      </p:pic>
      <p:pic>
        <p:nvPicPr>
          <p:cNvPr id="3" name="Graphic 2" descr="Connections with solid fill">
            <a:extLst>
              <a:ext uri="{FF2B5EF4-FFF2-40B4-BE49-F238E27FC236}">
                <a16:creationId xmlns:a16="http://schemas.microsoft.com/office/drawing/2014/main" id="{3BB78835-F5C4-1543-E9DE-21552307A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7265" y="1593820"/>
            <a:ext cx="676275" cy="676275"/>
          </a:xfrm>
          <a:prstGeom prst="rect">
            <a:avLst/>
          </a:prstGeom>
        </p:spPr>
      </p:pic>
      <p:pic>
        <p:nvPicPr>
          <p:cNvPr id="2" name="Graphic 1" descr="Castle scene with solid fill">
            <a:extLst>
              <a:ext uri="{FF2B5EF4-FFF2-40B4-BE49-F238E27FC236}">
                <a16:creationId xmlns:a16="http://schemas.microsoft.com/office/drawing/2014/main" id="{B40A4579-B9D0-97A0-1F79-89678E31E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3005" y="1593820"/>
            <a:ext cx="663810" cy="683078"/>
          </a:xfrm>
          <a:prstGeom prst="rect">
            <a:avLst/>
          </a:prstGeom>
        </p:spPr>
      </p:pic>
      <p:sp>
        <p:nvSpPr>
          <p:cNvPr id="1448" name="Google Shape;144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Docker Benefits</a:t>
            </a:r>
            <a:endParaRPr dirty="0">
              <a:latin typeface="Sora"/>
            </a:endParaRPr>
          </a:p>
        </p:txBody>
      </p:sp>
      <p:sp>
        <p:nvSpPr>
          <p:cNvPr id="1449" name="Google Shape;1449;p45"/>
          <p:cNvSpPr txBox="1">
            <a:spLocks noGrp="1"/>
          </p:cNvSpPr>
          <p:nvPr>
            <p:ph type="subTitle" idx="1"/>
          </p:nvPr>
        </p:nvSpPr>
        <p:spPr>
          <a:xfrm>
            <a:off x="937626" y="254757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Inter" panose="020B0604020202020204"/>
              </a:rPr>
              <a:t>Dockers run as separate instances of our media sharing application.</a:t>
            </a:r>
          </a:p>
          <a:p>
            <a:pPr marL="0" indent="0"/>
            <a:endParaRPr lang="en" dirty="0">
              <a:latin typeface="Inter" panose="020B0604020202020204"/>
            </a:endParaRPr>
          </a:p>
          <a:p>
            <a:pPr marL="0" indent="0"/>
            <a:r>
              <a:rPr lang="en" dirty="0">
                <a:latin typeface="Inter" panose="020B0604020202020204"/>
              </a:rPr>
              <a:t>Since we have properly configured them with AES &amp; RSA, it makes them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very difficult </a:t>
            </a:r>
            <a:r>
              <a:rPr lang="en" dirty="0">
                <a:latin typeface="Inter" panose="020B0604020202020204"/>
              </a:rPr>
              <a:t>to attack!</a:t>
            </a:r>
          </a:p>
        </p:txBody>
      </p:sp>
      <p:sp>
        <p:nvSpPr>
          <p:cNvPr id="1450" name="Google Shape;1450;p45"/>
          <p:cNvSpPr txBox="1">
            <a:spLocks noGrp="1"/>
          </p:cNvSpPr>
          <p:nvPr>
            <p:ph type="subTitle" idx="2"/>
          </p:nvPr>
        </p:nvSpPr>
        <p:spPr>
          <a:xfrm>
            <a:off x="3484350" y="254757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Inter" panose="020B0604020202020204"/>
              </a:rPr>
              <a:t>Docker has its own </a:t>
            </a:r>
            <a:r>
              <a:rPr lang="en" i="1" dirty="0">
                <a:solidFill>
                  <a:schemeClr val="accent2"/>
                </a:solidFill>
                <a:latin typeface="Inter" panose="020B0604020202020204"/>
              </a:rPr>
              <a:t>internal network system</a:t>
            </a:r>
            <a:r>
              <a:rPr lang="en" dirty="0">
                <a:latin typeface="Inter" panose="020B0604020202020204"/>
              </a:rPr>
              <a:t>, which is very useful for our project.</a:t>
            </a:r>
          </a:p>
          <a:p>
            <a:pPr marL="0" indent="0"/>
            <a:endParaRPr lang="en" dirty="0">
              <a:latin typeface="Inter" panose="020B0604020202020204"/>
            </a:endParaRPr>
          </a:p>
          <a:p>
            <a:pPr marL="0" indent="0"/>
            <a:r>
              <a:rPr lang="en" dirty="0">
                <a:latin typeface="Inter" panose="020B0604020202020204"/>
              </a:rPr>
              <a:t>Allows for an almost "Peer-to-Peer" System to be implemented!</a:t>
            </a:r>
          </a:p>
        </p:txBody>
      </p:sp>
      <p:sp>
        <p:nvSpPr>
          <p:cNvPr id="1451" name="Google Shape;1451;p45"/>
          <p:cNvSpPr txBox="1">
            <a:spLocks noGrp="1"/>
          </p:cNvSpPr>
          <p:nvPr>
            <p:ph type="subTitle" idx="3"/>
          </p:nvPr>
        </p:nvSpPr>
        <p:spPr>
          <a:xfrm>
            <a:off x="6031074" y="254757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Inter" panose="020B0604020202020204"/>
              </a:rPr>
              <a:t>Dockers Have </a:t>
            </a:r>
            <a:r>
              <a:rPr lang="en-US" i="1" dirty="0">
                <a:solidFill>
                  <a:schemeClr val="accent2"/>
                </a:solidFill>
                <a:latin typeface="Inter" panose="020B0604020202020204"/>
              </a:rPr>
              <a:t>Fast Boot Times</a:t>
            </a:r>
            <a:r>
              <a:rPr lang="en-US" dirty="0">
                <a:latin typeface="Inter" panose="020B0604020202020204"/>
              </a:rPr>
              <a:t> and are less resource intensive than VMs!  </a:t>
            </a:r>
          </a:p>
          <a:p>
            <a:pPr marL="0" indent="0"/>
            <a:endParaRPr lang="en-US" dirty="0">
              <a:latin typeface="Inter" panose="020B0604020202020204"/>
            </a:endParaRPr>
          </a:p>
          <a:p>
            <a:pPr marL="0" indent="0"/>
            <a:r>
              <a:rPr lang="en-US" dirty="0">
                <a:latin typeface="Inter" panose="020B0604020202020204"/>
              </a:rPr>
              <a:t>Our Dockers take up less than 500 MB of space!</a:t>
            </a:r>
          </a:p>
        </p:txBody>
      </p:sp>
      <p:sp>
        <p:nvSpPr>
          <p:cNvPr id="1452" name="Google Shape;1452;p45"/>
          <p:cNvSpPr txBox="1">
            <a:spLocks noGrp="1"/>
          </p:cNvSpPr>
          <p:nvPr>
            <p:ph type="subTitle" idx="4"/>
          </p:nvPr>
        </p:nvSpPr>
        <p:spPr>
          <a:xfrm>
            <a:off x="937625" y="211780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>
                <a:latin typeface="Sora"/>
              </a:rPr>
              <a:t>Isolation/Security</a:t>
            </a:r>
          </a:p>
        </p:txBody>
      </p:sp>
      <p:sp>
        <p:nvSpPr>
          <p:cNvPr id="1453" name="Google Shape;1453;p45"/>
          <p:cNvSpPr txBox="1">
            <a:spLocks noGrp="1"/>
          </p:cNvSpPr>
          <p:nvPr>
            <p:ph type="subTitle" idx="5"/>
          </p:nvPr>
        </p:nvSpPr>
        <p:spPr>
          <a:xfrm>
            <a:off x="3484350" y="211780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>
                <a:latin typeface="Sora"/>
              </a:rPr>
              <a:t>Internal Network </a:t>
            </a:r>
            <a:endParaRPr dirty="0">
              <a:latin typeface="Sora"/>
            </a:endParaRPr>
          </a:p>
        </p:txBody>
      </p:sp>
      <p:sp>
        <p:nvSpPr>
          <p:cNvPr id="1454" name="Google Shape;1454;p45"/>
          <p:cNvSpPr txBox="1">
            <a:spLocks noGrp="1"/>
          </p:cNvSpPr>
          <p:nvPr>
            <p:ph type="subTitle" idx="6"/>
          </p:nvPr>
        </p:nvSpPr>
        <p:spPr>
          <a:xfrm>
            <a:off x="6031075" y="211780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</a:rPr>
              <a:t>Portability</a:t>
            </a:r>
          </a:p>
        </p:txBody>
      </p:sp>
    </p:spTree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Telecom Towers Theme by Slidesgo">
  <a:themeElements>
    <a:clrScheme name="Simple Light">
      <a:dk1>
        <a:srgbClr val="122033"/>
      </a:dk1>
      <a:lt1>
        <a:srgbClr val="EFF2F3"/>
      </a:lt1>
      <a:dk2>
        <a:srgbClr val="C9DFE9"/>
      </a:dk2>
      <a:lt2>
        <a:srgbClr val="27DDFF"/>
      </a:lt2>
      <a:accent1>
        <a:srgbClr val="0098FF"/>
      </a:accent1>
      <a:accent2>
        <a:srgbClr val="275A9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220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FF2FB9329F2144AFBE66C5DD7F681F" ma:contentTypeVersion="4" ma:contentTypeDescription="Create a new document." ma:contentTypeScope="" ma:versionID="a2c9164e199f12734e8b62ad67893da7">
  <xsd:schema xmlns:xsd="http://www.w3.org/2001/XMLSchema" xmlns:xs="http://www.w3.org/2001/XMLSchema" xmlns:p="http://schemas.microsoft.com/office/2006/metadata/properties" xmlns:ns2="d0c76716-0967-4ad0-9010-fcf62478d4b7" targetNamespace="http://schemas.microsoft.com/office/2006/metadata/properties" ma:root="true" ma:fieldsID="27ec70cffc0775fc201df842967cd54c" ns2:_="">
    <xsd:import namespace="d0c76716-0967-4ad0-9010-fcf62478d4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76716-0967-4ad0-9010-fcf62478d4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8213C3-4D88-40AB-A9C1-B2A3D167180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41F8F2B-E9D9-41FB-84C8-EB4632E74C27}">
  <ds:schemaRefs>
    <ds:schemaRef ds:uri="d0c76716-0967-4ad0-9010-fcf62478d4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1A2BF1C-3E7A-43A7-9C95-8C812BC400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3106</Words>
  <Application>Microsoft Office PowerPoint</Application>
  <PresentationFormat>On-screen Show (16:9)</PresentationFormat>
  <Paragraphs>310</Paragraphs>
  <Slides>35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Anaheim</vt:lpstr>
      <vt:lpstr>Arial</vt:lpstr>
      <vt:lpstr>Courier New</vt:lpstr>
      <vt:lpstr>Dosis</vt:lpstr>
      <vt:lpstr>Inter</vt:lpstr>
      <vt:lpstr>Manrope</vt:lpstr>
      <vt:lpstr>Sora</vt:lpstr>
      <vt:lpstr>Telecom Towers Theme by Slidesgo</vt:lpstr>
      <vt:lpstr>PowerPoint Presentation</vt:lpstr>
      <vt:lpstr>Table of Contents</vt:lpstr>
      <vt:lpstr>Meet The Team</vt:lpstr>
      <vt:lpstr>01</vt:lpstr>
      <vt:lpstr>-Richard Stallman [Founder of GNU and The Free Software Foundation] </vt:lpstr>
      <vt:lpstr>Why Did We Choose This Project?</vt:lpstr>
      <vt:lpstr>What is Docker?</vt:lpstr>
      <vt:lpstr>Dockers Make Life Easy!</vt:lpstr>
      <vt:lpstr>Docker Benefits</vt:lpstr>
      <vt:lpstr>03</vt:lpstr>
      <vt:lpstr>System Diagram</vt:lpstr>
      <vt:lpstr>Message Structure</vt:lpstr>
      <vt:lpstr>What Parts do we Need?</vt:lpstr>
      <vt:lpstr>Project Timeline</vt:lpstr>
      <vt:lpstr>Project Timeline</vt:lpstr>
      <vt:lpstr>Command Line Version</vt:lpstr>
      <vt:lpstr>UI Design / Development Difficulties</vt:lpstr>
      <vt:lpstr>UI Considerations</vt:lpstr>
      <vt:lpstr>Problems We Encountered</vt:lpstr>
      <vt:lpstr>Results /  Project Screenshots</vt:lpstr>
      <vt:lpstr>Main Menu Style/Options</vt:lpstr>
      <vt:lpstr>Selecting a File</vt:lpstr>
      <vt:lpstr>Viewing History!</vt:lpstr>
      <vt:lpstr>Changing Your Name!</vt:lpstr>
      <vt:lpstr>Message Received! [Photo]</vt:lpstr>
      <vt:lpstr>Message Received! [Video]</vt:lpstr>
      <vt:lpstr>NVID-DC Performance</vt:lpstr>
      <vt:lpstr>06</vt:lpstr>
      <vt:lpstr>What Did We Learn?</vt:lpstr>
      <vt:lpstr>What Can We Do Differently/In The Future?</vt:lpstr>
      <vt:lpstr>Thank You!</vt:lpstr>
      <vt:lpstr>Picture Resources [Student Created]</vt:lpstr>
      <vt:lpstr>Picture Resources [Slides Part 1]</vt:lpstr>
      <vt:lpstr>Picture Resources [Slides Part 2]</vt:lpstr>
      <vt:lpstr>Text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 G.</dc:creator>
  <cp:lastModifiedBy>Guzman, Gilbert I</cp:lastModifiedBy>
  <cp:revision>786</cp:revision>
  <dcterms:modified xsi:type="dcterms:W3CDTF">2024-04-29T02:05:57Z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73649dc-6fee-4eb8-a128-734c3c842ea8_Enabled">
    <vt:lpwstr>true</vt:lpwstr>
  </property>
  <property fmtid="{D5CDD505-2E9C-101B-9397-08002B2CF9AE}" pid="3" name="MSIP_Label_b73649dc-6fee-4eb8-a128-734c3c842ea8_SetDate">
    <vt:lpwstr>2024-04-23T05:40:36Z</vt:lpwstr>
  </property>
  <property fmtid="{D5CDD505-2E9C-101B-9397-08002B2CF9AE}" pid="4" name="MSIP_Label_b73649dc-6fee-4eb8-a128-734c3c842ea8_Method">
    <vt:lpwstr>Standard</vt:lpwstr>
  </property>
  <property fmtid="{D5CDD505-2E9C-101B-9397-08002B2CF9AE}" pid="5" name="MSIP_Label_b73649dc-6fee-4eb8-a128-734c3c842ea8_Name">
    <vt:lpwstr>defa4170-0d19-0005-0004-bc88714345d2</vt:lpwstr>
  </property>
  <property fmtid="{D5CDD505-2E9C-101B-9397-08002B2CF9AE}" pid="6" name="MSIP_Label_b73649dc-6fee-4eb8-a128-734c3c842ea8_SiteId">
    <vt:lpwstr>857c21d2-1a16-43a4-90cf-d57f3fab9d2f</vt:lpwstr>
  </property>
  <property fmtid="{D5CDD505-2E9C-101B-9397-08002B2CF9AE}" pid="7" name="MSIP_Label_b73649dc-6fee-4eb8-a128-734c3c842ea8_ActionId">
    <vt:lpwstr>d13cfce6-9c34-4e06-8f2e-aed3c6942f4e</vt:lpwstr>
  </property>
  <property fmtid="{D5CDD505-2E9C-101B-9397-08002B2CF9AE}" pid="8" name="MSIP_Label_b73649dc-6fee-4eb8-a128-734c3c842ea8_ContentBits">
    <vt:lpwstr>0</vt:lpwstr>
  </property>
  <property fmtid="{D5CDD505-2E9C-101B-9397-08002B2CF9AE}" pid="9" name="ContentTypeId">
    <vt:lpwstr>0x010100BBFF2FB9329F2144AFBE66C5DD7F681F</vt:lpwstr>
  </property>
</Properties>
</file>